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2" r:id="rId2"/>
    <p:sldId id="257" r:id="rId3"/>
    <p:sldId id="262" r:id="rId4"/>
    <p:sldId id="266" r:id="rId5"/>
    <p:sldId id="263" r:id="rId6"/>
    <p:sldId id="267" r:id="rId7"/>
    <p:sldId id="276" r:id="rId8"/>
    <p:sldId id="284" r:id="rId9"/>
    <p:sldId id="285" r:id="rId10"/>
    <p:sldId id="286" r:id="rId11"/>
    <p:sldId id="283" r:id="rId12"/>
    <p:sldId id="274" r:id="rId13"/>
    <p:sldId id="265" r:id="rId14"/>
    <p:sldId id="264" r:id="rId15"/>
    <p:sldId id="277" r:id="rId16"/>
    <p:sldId id="288" r:id="rId17"/>
    <p:sldId id="289" r:id="rId18"/>
    <p:sldId id="290" r:id="rId19"/>
    <p:sldId id="291" r:id="rId20"/>
    <p:sldId id="293" r:id="rId21"/>
    <p:sldId id="297" r:id="rId22"/>
    <p:sldId id="298" r:id="rId23"/>
    <p:sldId id="299" r:id="rId24"/>
    <p:sldId id="300" r:id="rId25"/>
    <p:sldId id="294" r:id="rId26"/>
    <p:sldId id="296" r:id="rId27"/>
    <p:sldId id="301" r:id="rId28"/>
    <p:sldId id="303" r:id="rId29"/>
    <p:sldId id="305" r:id="rId30"/>
    <p:sldId id="307" r:id="rId31"/>
    <p:sldId id="309" r:id="rId32"/>
    <p:sldId id="310" r:id="rId33"/>
    <p:sldId id="311" r:id="rId34"/>
    <p:sldId id="295" r:id="rId35"/>
    <p:sldId id="287" r:id="rId36"/>
    <p:sldId id="270" r:id="rId37"/>
    <p:sldId id="271" r:id="rId38"/>
    <p:sldId id="272" r:id="rId39"/>
    <p:sldId id="273" r:id="rId40"/>
    <p:sldId id="261" r:id="rId41"/>
    <p:sldId id="312" r:id="rId42"/>
    <p:sldId id="31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14" d="100"/>
        <a:sy n="114"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20462-C1B3-41AF-902A-E4D92E78842F}"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A05D8-A883-4C2E-82C5-BF59452C5326}" type="slidenum">
              <a:rPr lang="en-US" smtClean="0"/>
              <a:t>‹#›</a:t>
            </a:fld>
            <a:endParaRPr lang="en-US"/>
          </a:p>
        </p:txBody>
      </p:sp>
    </p:spTree>
    <p:extLst>
      <p:ext uri="{BB962C8B-B14F-4D97-AF65-F5344CB8AC3E}">
        <p14:creationId xmlns:p14="http://schemas.microsoft.com/office/powerpoint/2010/main" val="116826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http://fnp-ppn.aandc-aadnc.gc.ca/fnp/Main/Search/FNPopulation.aspx?BAND_NUMBER=369&amp;lang=eng</a:t>
            </a:r>
            <a:endParaRPr lang="en-US" sz="800" dirty="0"/>
          </a:p>
        </p:txBody>
      </p:sp>
      <p:sp>
        <p:nvSpPr>
          <p:cNvPr id="4" name="Slide Number Placeholder 3"/>
          <p:cNvSpPr>
            <a:spLocks noGrp="1"/>
          </p:cNvSpPr>
          <p:nvPr>
            <p:ph type="sldNum" sz="quarter" idx="10"/>
          </p:nvPr>
        </p:nvSpPr>
        <p:spPr/>
        <p:txBody>
          <a:bodyPr/>
          <a:lstStyle/>
          <a:p>
            <a:fld id="{491A05D8-A883-4C2E-82C5-BF59452C5326}" type="slidenum">
              <a:rPr lang="en-US" smtClean="0"/>
              <a:t>5</a:t>
            </a:fld>
            <a:endParaRPr lang="en-US"/>
          </a:p>
        </p:txBody>
      </p:sp>
    </p:spTree>
    <p:extLst>
      <p:ext uri="{BB962C8B-B14F-4D97-AF65-F5344CB8AC3E}">
        <p14:creationId xmlns:p14="http://schemas.microsoft.com/office/powerpoint/2010/main" val="359760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Diabetes</a:t>
            </a:r>
          </a:p>
          <a:p>
            <a:r>
              <a:rPr lang="en-CA" dirty="0" smtClean="0"/>
              <a:t>Emotional eating </a:t>
            </a:r>
          </a:p>
          <a:p>
            <a:r>
              <a:rPr lang="en-CA" dirty="0" smtClean="0"/>
              <a:t>Obesity</a:t>
            </a:r>
          </a:p>
          <a:p>
            <a:r>
              <a:rPr lang="en-CA" dirty="0" smtClean="0"/>
              <a:t> Sleep apnea</a:t>
            </a:r>
            <a:endParaRPr lang="en-CA" dirty="0" smtClean="0"/>
          </a:p>
        </p:txBody>
      </p:sp>
      <p:sp>
        <p:nvSpPr>
          <p:cNvPr id="4" name="Slide Number Placeholder 3"/>
          <p:cNvSpPr>
            <a:spLocks noGrp="1"/>
          </p:cNvSpPr>
          <p:nvPr>
            <p:ph type="sldNum" sz="quarter" idx="10"/>
          </p:nvPr>
        </p:nvSpPr>
        <p:spPr/>
        <p:txBody>
          <a:bodyPr/>
          <a:lstStyle/>
          <a:p>
            <a:fld id="{491A05D8-A883-4C2E-82C5-BF59452C5326}" type="slidenum">
              <a:rPr lang="en-US" smtClean="0"/>
              <a:t>31</a:t>
            </a:fld>
            <a:endParaRPr lang="en-US"/>
          </a:p>
        </p:txBody>
      </p:sp>
    </p:spTree>
    <p:extLst>
      <p:ext uri="{BB962C8B-B14F-4D97-AF65-F5344CB8AC3E}">
        <p14:creationId xmlns:p14="http://schemas.microsoft.com/office/powerpoint/2010/main" val="150184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Diabetes</a:t>
            </a:r>
          </a:p>
          <a:p>
            <a:r>
              <a:rPr lang="en-CA" dirty="0" smtClean="0"/>
              <a:t>Emotional eating </a:t>
            </a:r>
          </a:p>
          <a:p>
            <a:r>
              <a:rPr lang="en-CA" dirty="0" smtClean="0"/>
              <a:t>Obesity</a:t>
            </a:r>
          </a:p>
          <a:p>
            <a:r>
              <a:rPr lang="en-CA" dirty="0" smtClean="0"/>
              <a:t> Sleep apnea</a:t>
            </a:r>
            <a:endParaRPr lang="en-CA" dirty="0" smtClean="0"/>
          </a:p>
        </p:txBody>
      </p:sp>
      <p:sp>
        <p:nvSpPr>
          <p:cNvPr id="4" name="Slide Number Placeholder 3"/>
          <p:cNvSpPr>
            <a:spLocks noGrp="1"/>
          </p:cNvSpPr>
          <p:nvPr>
            <p:ph type="sldNum" sz="quarter" idx="10"/>
          </p:nvPr>
        </p:nvSpPr>
        <p:spPr/>
        <p:txBody>
          <a:bodyPr/>
          <a:lstStyle/>
          <a:p>
            <a:fld id="{491A05D8-A883-4C2E-82C5-BF59452C5326}" type="slidenum">
              <a:rPr lang="en-US" smtClean="0"/>
              <a:t>32</a:t>
            </a:fld>
            <a:endParaRPr lang="en-US"/>
          </a:p>
        </p:txBody>
      </p:sp>
    </p:spTree>
    <p:extLst>
      <p:ext uri="{BB962C8B-B14F-4D97-AF65-F5344CB8AC3E}">
        <p14:creationId xmlns:p14="http://schemas.microsoft.com/office/powerpoint/2010/main" val="150184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Diabetes</a:t>
            </a:r>
          </a:p>
          <a:p>
            <a:r>
              <a:rPr lang="en-CA" dirty="0" smtClean="0"/>
              <a:t>Emotional eating </a:t>
            </a:r>
          </a:p>
          <a:p>
            <a:r>
              <a:rPr lang="en-CA" dirty="0" smtClean="0"/>
              <a:t>Obesity</a:t>
            </a:r>
          </a:p>
          <a:p>
            <a:r>
              <a:rPr lang="en-CA" dirty="0" smtClean="0"/>
              <a:t> Sleep apnea</a:t>
            </a:r>
            <a:endParaRPr lang="en-CA" dirty="0" smtClean="0"/>
          </a:p>
        </p:txBody>
      </p:sp>
      <p:sp>
        <p:nvSpPr>
          <p:cNvPr id="4" name="Slide Number Placeholder 3"/>
          <p:cNvSpPr>
            <a:spLocks noGrp="1"/>
          </p:cNvSpPr>
          <p:nvPr>
            <p:ph type="sldNum" sz="quarter" idx="10"/>
          </p:nvPr>
        </p:nvSpPr>
        <p:spPr/>
        <p:txBody>
          <a:bodyPr/>
          <a:lstStyle/>
          <a:p>
            <a:fld id="{491A05D8-A883-4C2E-82C5-BF59452C5326}" type="slidenum">
              <a:rPr lang="en-US" smtClean="0"/>
              <a:t>33</a:t>
            </a:fld>
            <a:endParaRPr lang="en-US"/>
          </a:p>
        </p:txBody>
      </p:sp>
    </p:spTree>
    <p:extLst>
      <p:ext uri="{BB962C8B-B14F-4D97-AF65-F5344CB8AC3E}">
        <p14:creationId xmlns:p14="http://schemas.microsoft.com/office/powerpoint/2010/main" val="150184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E6EB479-6DD5-4A21-9002-0A1109DBA8E9}" type="datetimeFigureOut">
              <a:rPr lang="en-US" smtClean="0"/>
              <a:t>9/21/2015</a:t>
            </a:fld>
            <a:endParaRPr lang="en-US"/>
          </a:p>
        </p:txBody>
      </p:sp>
      <p:sp>
        <p:nvSpPr>
          <p:cNvPr id="16" name="Slide Number Placeholder 15"/>
          <p:cNvSpPr>
            <a:spLocks noGrp="1"/>
          </p:cNvSpPr>
          <p:nvPr>
            <p:ph type="sldNum" sz="quarter" idx="11"/>
          </p:nvPr>
        </p:nvSpPr>
        <p:spPr/>
        <p:txBody>
          <a:bodyPr/>
          <a:lstStyle/>
          <a:p>
            <a:fld id="{D2457ED2-B6B3-478F-B2E1-772621A45C8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6EB479-6DD5-4A21-9002-0A1109DBA8E9}"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7ED2-B6B3-478F-B2E1-772621A45C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6EB479-6DD5-4A21-9002-0A1109DBA8E9}"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7ED2-B6B3-478F-B2E1-772621A45C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E6EB479-6DD5-4A21-9002-0A1109DBA8E9}" type="datetimeFigureOut">
              <a:rPr lang="en-US" smtClean="0"/>
              <a:t>9/21/2015</a:t>
            </a:fld>
            <a:endParaRPr lang="en-US"/>
          </a:p>
        </p:txBody>
      </p:sp>
      <p:sp>
        <p:nvSpPr>
          <p:cNvPr id="15" name="Slide Number Placeholder 14"/>
          <p:cNvSpPr>
            <a:spLocks noGrp="1"/>
          </p:cNvSpPr>
          <p:nvPr>
            <p:ph type="sldNum" sz="quarter" idx="15"/>
          </p:nvPr>
        </p:nvSpPr>
        <p:spPr/>
        <p:txBody>
          <a:bodyPr/>
          <a:lstStyle>
            <a:lvl1pPr algn="ctr">
              <a:defRPr/>
            </a:lvl1pPr>
          </a:lstStyle>
          <a:p>
            <a:fld id="{D2457ED2-B6B3-478F-B2E1-772621A45C82}"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EB479-6DD5-4A21-9002-0A1109DBA8E9}"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57ED2-B6B3-478F-B2E1-772621A45C82}"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6EB479-6DD5-4A21-9002-0A1109DBA8E9}"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57ED2-B6B3-478F-B2E1-772621A45C8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457ED2-B6B3-478F-B2E1-772621A45C82}"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E6EB479-6DD5-4A21-9002-0A1109DBA8E9}" type="datetimeFigureOut">
              <a:rPr lang="en-US" smtClean="0"/>
              <a:t>9/21/2015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EB479-6DD5-4A21-9002-0A1109DBA8E9}"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57ED2-B6B3-478F-B2E1-772621A45C8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EB479-6DD5-4A21-9002-0A1109DBA8E9}"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57ED2-B6B3-478F-B2E1-772621A45C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E6EB479-6DD5-4A21-9002-0A1109DBA8E9}" type="datetimeFigureOut">
              <a:rPr lang="en-US" smtClean="0"/>
              <a:t>9/21/2015</a:t>
            </a:fld>
            <a:endParaRPr lang="en-US"/>
          </a:p>
        </p:txBody>
      </p:sp>
      <p:sp>
        <p:nvSpPr>
          <p:cNvPr id="9" name="Slide Number Placeholder 8"/>
          <p:cNvSpPr>
            <a:spLocks noGrp="1"/>
          </p:cNvSpPr>
          <p:nvPr>
            <p:ph type="sldNum" sz="quarter" idx="15"/>
          </p:nvPr>
        </p:nvSpPr>
        <p:spPr/>
        <p:txBody>
          <a:bodyPr/>
          <a:lstStyle/>
          <a:p>
            <a:fld id="{D2457ED2-B6B3-478F-B2E1-772621A45C82}"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E6EB479-6DD5-4A21-9002-0A1109DBA8E9}" type="datetimeFigureOut">
              <a:rPr lang="en-US" smtClean="0"/>
              <a:t>9/21/2015</a:t>
            </a:fld>
            <a:endParaRPr lang="en-US"/>
          </a:p>
        </p:txBody>
      </p:sp>
      <p:sp>
        <p:nvSpPr>
          <p:cNvPr id="9" name="Slide Number Placeholder 8"/>
          <p:cNvSpPr>
            <a:spLocks noGrp="1"/>
          </p:cNvSpPr>
          <p:nvPr>
            <p:ph type="sldNum" sz="quarter" idx="11"/>
          </p:nvPr>
        </p:nvSpPr>
        <p:spPr/>
        <p:txBody>
          <a:bodyPr/>
          <a:lstStyle/>
          <a:p>
            <a:fld id="{D2457ED2-B6B3-478F-B2E1-772621A45C8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6EB479-6DD5-4A21-9002-0A1109DBA8E9}" type="datetimeFigureOut">
              <a:rPr lang="en-US" smtClean="0"/>
              <a:t>9/21/2015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457ED2-B6B3-478F-B2E1-772621A45C82}"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https://www.google.com/url?q=http://www.cchsa-ccssma.usask.ca/nrp/network/page.php?page%3D16&amp;sa=U&amp;ved=0CAwQFjAEahUKEwjG_bDbsr3HAhUXE5IKHVxBD5I&amp;client=internal-uds-cse&amp;usg=AFQjCNEbXxKy9boDTRIWN-Z2_K-UHuS7sQ"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normAutofit/>
          </a:bodyPr>
          <a:lstStyle/>
          <a:p>
            <a:pPr marL="0" indent="0" algn="ctr">
              <a:buNone/>
            </a:pPr>
            <a:r>
              <a:rPr lang="en-US" sz="2400" dirty="0"/>
              <a:t/>
            </a:r>
            <a:br>
              <a:rPr lang="en-US" sz="2400" dirty="0"/>
            </a:br>
            <a:r>
              <a:rPr lang="en-US" sz="3200" b="1" dirty="0"/>
              <a:t>Community Reflections on Addressing Environmental Challenges in Two First Nations</a:t>
            </a:r>
            <a:r>
              <a:rPr lang="en-US" sz="3200" spc="100" dirty="0">
                <a:solidFill>
                  <a:srgbClr val="444D26"/>
                </a:solidFill>
              </a:rPr>
              <a:t/>
            </a:r>
            <a:br>
              <a:rPr lang="en-US" sz="3200" spc="100" dirty="0">
                <a:solidFill>
                  <a:srgbClr val="444D26"/>
                </a:solidFill>
              </a:rPr>
            </a:br>
            <a:r>
              <a:rPr lang="en-US" sz="3200" dirty="0">
                <a:solidFill>
                  <a:schemeClr val="tx2"/>
                </a:solidFill>
              </a:rPr>
              <a:t/>
            </a:r>
            <a:br>
              <a:rPr lang="en-US" sz="3200" dirty="0">
                <a:solidFill>
                  <a:schemeClr val="tx2"/>
                </a:solidFill>
              </a:rPr>
            </a:br>
            <a:r>
              <a:rPr lang="en-US" dirty="0" smtClean="0"/>
              <a:t> </a:t>
            </a:r>
            <a:r>
              <a:rPr lang="en-CA" dirty="0"/>
              <a:t>Tuesday September 22</a:t>
            </a:r>
            <a:r>
              <a:rPr lang="en-CA" baseline="30000" dirty="0"/>
              <a:t>nd</a:t>
            </a:r>
            <a:r>
              <a:rPr lang="en-CA" dirty="0"/>
              <a:t>, </a:t>
            </a:r>
            <a:r>
              <a:rPr lang="en-CA" dirty="0" smtClean="0"/>
              <a:t>2015</a:t>
            </a:r>
          </a:p>
          <a:p>
            <a:r>
              <a:rPr lang="en-US" sz="2800" i="1" dirty="0"/>
              <a:t>Assess, Redress, Re-assess: Addressing Disparities in Respiratory</a:t>
            </a:r>
            <a:r>
              <a:rPr lang="en-US" sz="2800" dirty="0"/>
              <a:t> </a:t>
            </a:r>
            <a:r>
              <a:rPr lang="en-US" sz="2800" i="1" dirty="0"/>
              <a:t>Health Among First Nations People</a:t>
            </a:r>
            <a:r>
              <a:rPr lang="en-US" sz="2800" dirty="0"/>
              <a:t> </a:t>
            </a:r>
          </a:p>
          <a:p>
            <a:endParaRPr lang="en-CA" dirty="0" smtClean="0"/>
          </a:p>
        </p:txBody>
      </p:sp>
      <p:sp>
        <p:nvSpPr>
          <p:cNvPr id="3" name="Title 2"/>
          <p:cNvSpPr>
            <a:spLocks noGrp="1"/>
          </p:cNvSpPr>
          <p:nvPr>
            <p:ph type="title"/>
          </p:nvPr>
        </p:nvSpPr>
        <p:spPr>
          <a:xfrm>
            <a:off x="457200" y="-304800"/>
            <a:ext cx="8229600" cy="2438400"/>
          </a:xfrm>
        </p:spPr>
        <p:txBody>
          <a:bodyPr>
            <a:normAutofit fontScale="90000"/>
          </a:bodyPr>
          <a:lstStyle/>
          <a:p>
            <a:pPr algn="ctr"/>
            <a:r>
              <a:rPr lang="en-US" sz="2700" b="1" dirty="0" smtClean="0">
                <a:solidFill>
                  <a:schemeClr val="tx1"/>
                </a:solidFill>
              </a:rPr>
              <a:t/>
            </a:r>
            <a:br>
              <a:rPr lang="en-US" sz="2700" b="1" dirty="0" smtClean="0">
                <a:solidFill>
                  <a:schemeClr val="tx1"/>
                </a:solidFill>
              </a:rPr>
            </a:br>
            <a:r>
              <a:rPr lang="en-US" sz="2700" b="1" dirty="0" smtClean="0">
                <a:solidFill>
                  <a:schemeClr val="tx1"/>
                </a:solidFill>
              </a:rPr>
              <a:t/>
            </a:r>
            <a:br>
              <a:rPr lang="en-US" sz="2700" b="1" dirty="0" smtClean="0">
                <a:solidFill>
                  <a:schemeClr val="tx1"/>
                </a:solidFill>
              </a:rPr>
            </a:br>
            <a:r>
              <a:rPr lang="en-US" sz="2700" b="1" dirty="0">
                <a:solidFill>
                  <a:schemeClr val="tx1"/>
                </a:solidFill>
              </a:rPr>
              <a:t/>
            </a:r>
            <a:br>
              <a:rPr lang="en-US" sz="2700" b="1" dirty="0">
                <a:solidFill>
                  <a:schemeClr val="tx1"/>
                </a:solidFill>
              </a:rPr>
            </a:br>
            <a:r>
              <a:rPr lang="en-US" sz="2800" b="1" dirty="0" smtClean="0">
                <a:solidFill>
                  <a:schemeClr val="tx1"/>
                </a:solidFill>
              </a:rPr>
              <a:t/>
            </a:r>
            <a:br>
              <a:rPr lang="en-US" sz="2800" b="1" dirty="0" smtClean="0">
                <a:solidFill>
                  <a:schemeClr val="tx1"/>
                </a:solidFill>
              </a:rPr>
            </a:br>
            <a:r>
              <a:rPr lang="en-CA" sz="2800" b="1" dirty="0">
                <a:solidFill>
                  <a:schemeClr val="tx1"/>
                </a:solidFill>
                <a:effectLst/>
              </a:rPr>
              <a:t>Environmental and Social Impacts on Rural and Northern </a:t>
            </a:r>
            <a:r>
              <a:rPr lang="en-CA" sz="2800" b="1" dirty="0" smtClean="0">
                <a:solidFill>
                  <a:schemeClr val="tx1"/>
                </a:solidFill>
                <a:effectLst/>
              </a:rPr>
              <a:t>Health</a:t>
            </a:r>
            <a:endParaRPr lang="en-US" sz="2800" b="1" dirty="0">
              <a:solidFill>
                <a:schemeClr val="tx1"/>
              </a:solidFill>
            </a:endParaRPr>
          </a:p>
        </p:txBody>
      </p:sp>
    </p:spTree>
    <p:extLst>
      <p:ext uri="{BB962C8B-B14F-4D97-AF65-F5344CB8AC3E}">
        <p14:creationId xmlns:p14="http://schemas.microsoft.com/office/powerpoint/2010/main" val="1420144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CA" dirty="0" smtClean="0"/>
          </a:p>
          <a:p>
            <a:r>
              <a:rPr lang="en-US" sz="3400" dirty="0" smtClean="0"/>
              <a:t>What we find out  will </a:t>
            </a:r>
            <a:r>
              <a:rPr lang="en-US" sz="3400" dirty="0"/>
              <a:t>empower First Nations </a:t>
            </a:r>
            <a:r>
              <a:rPr lang="en-US" sz="3400" dirty="0" smtClean="0"/>
              <a:t>members </a:t>
            </a:r>
            <a:r>
              <a:rPr lang="en-US" sz="3400" dirty="0"/>
              <a:t>to </a:t>
            </a:r>
            <a:r>
              <a:rPr lang="en-US" sz="3400" dirty="0" smtClean="0"/>
              <a:t>make </a:t>
            </a:r>
            <a:r>
              <a:rPr lang="en-US" sz="3400" dirty="0"/>
              <a:t>changes in their communities, </a:t>
            </a:r>
            <a:r>
              <a:rPr lang="en-US" sz="3400" dirty="0" smtClean="0"/>
              <a:t> </a:t>
            </a:r>
            <a:r>
              <a:rPr lang="en-US" sz="3400" dirty="0"/>
              <a:t>as well as </a:t>
            </a:r>
            <a:r>
              <a:rPr lang="en-US" sz="3400" dirty="0" smtClean="0"/>
              <a:t>assist </a:t>
            </a:r>
            <a:r>
              <a:rPr lang="en-US" sz="3400" dirty="0"/>
              <a:t>in </a:t>
            </a:r>
            <a:r>
              <a:rPr lang="en-US" sz="3400" dirty="0" smtClean="0"/>
              <a:t>shaping </a:t>
            </a:r>
            <a:r>
              <a:rPr lang="en-US" sz="3400" dirty="0"/>
              <a:t>provincial and national </a:t>
            </a:r>
            <a:r>
              <a:rPr lang="en-US" sz="3400" dirty="0" smtClean="0"/>
              <a:t>programs </a:t>
            </a:r>
            <a:r>
              <a:rPr lang="en-US" sz="3400" dirty="0"/>
              <a:t>and priorities. </a:t>
            </a:r>
          </a:p>
        </p:txBody>
      </p:sp>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Tree>
    <p:extLst>
      <p:ext uri="{BB962C8B-B14F-4D97-AF65-F5344CB8AC3E}">
        <p14:creationId xmlns:p14="http://schemas.microsoft.com/office/powerpoint/2010/main" val="100830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sz="2800" dirty="0"/>
              <a:t>Honor protocols of the communities</a:t>
            </a:r>
          </a:p>
          <a:p>
            <a:r>
              <a:rPr lang="en-CA" sz="2800" dirty="0"/>
              <a:t>E</a:t>
            </a:r>
            <a:r>
              <a:rPr lang="en-CA" sz="2800" dirty="0" smtClean="0"/>
              <a:t>lders  guide </a:t>
            </a:r>
            <a:r>
              <a:rPr lang="en-CA" sz="2800" dirty="0"/>
              <a:t>all </a:t>
            </a:r>
            <a:r>
              <a:rPr lang="en-CA" sz="2800" dirty="0" smtClean="0"/>
              <a:t>parts </a:t>
            </a:r>
            <a:r>
              <a:rPr lang="en-CA" sz="2800" dirty="0"/>
              <a:t>of project including previous ethics application, focus group question development, </a:t>
            </a:r>
            <a:r>
              <a:rPr lang="en-CA" sz="2800" dirty="0" smtClean="0"/>
              <a:t>examination </a:t>
            </a:r>
            <a:r>
              <a:rPr lang="en-CA" sz="2800" dirty="0"/>
              <a:t>of data and approval of final reports</a:t>
            </a:r>
            <a:r>
              <a:rPr lang="en-CA" sz="2800" dirty="0" smtClean="0"/>
              <a:t>.</a:t>
            </a:r>
          </a:p>
          <a:p>
            <a:r>
              <a:rPr lang="en-US" sz="2800" dirty="0"/>
              <a:t>Eleven focus groups </a:t>
            </a:r>
            <a:r>
              <a:rPr lang="en-US" sz="2800" dirty="0" smtClean="0"/>
              <a:t>took place </a:t>
            </a:r>
            <a:r>
              <a:rPr lang="en-US" sz="2800" dirty="0"/>
              <a:t>in the two research communities to find out member’s views </a:t>
            </a:r>
            <a:r>
              <a:rPr lang="en-US" sz="2800" dirty="0" smtClean="0"/>
              <a:t> </a:t>
            </a:r>
            <a:r>
              <a:rPr lang="en-US" sz="2800" dirty="0"/>
              <a:t>of housing conditions and health. </a:t>
            </a:r>
          </a:p>
          <a:p>
            <a:r>
              <a:rPr lang="en-US" sz="2800" dirty="0"/>
              <a:t>Recordings  </a:t>
            </a:r>
            <a:r>
              <a:rPr lang="en-US" sz="2800" dirty="0" smtClean="0"/>
              <a:t>written and copied</a:t>
            </a:r>
            <a:endParaRPr lang="en-US" sz="2800" dirty="0"/>
          </a:p>
          <a:p>
            <a:r>
              <a:rPr lang="en-US" sz="2800" dirty="0" smtClean="0"/>
              <a:t>Transcripts ready</a:t>
            </a:r>
            <a:r>
              <a:rPr lang="en-US" sz="2800" dirty="0" smtClean="0"/>
              <a:t> </a:t>
            </a:r>
            <a:r>
              <a:rPr lang="en-US" sz="2800" dirty="0" smtClean="0"/>
              <a:t>for exploration of themes and </a:t>
            </a:r>
            <a:r>
              <a:rPr lang="en-US" sz="2800" dirty="0"/>
              <a:t>recommendations </a:t>
            </a:r>
            <a:r>
              <a:rPr lang="en-US" sz="2800" dirty="0" smtClean="0"/>
              <a:t>within </a:t>
            </a:r>
            <a:r>
              <a:rPr lang="en-US" sz="2800" dirty="0"/>
              <a:t>Community member’s reflections </a:t>
            </a:r>
            <a:endParaRPr lang="en-US" sz="2800" dirty="0"/>
          </a:p>
          <a:p>
            <a:pPr marL="0" indent="0">
              <a:buNone/>
            </a:pPr>
            <a:endParaRPr lang="en-CA" dirty="0" smtClean="0"/>
          </a:p>
        </p:txBody>
      </p:sp>
      <p:sp>
        <p:nvSpPr>
          <p:cNvPr id="2" name="Title 1"/>
          <p:cNvSpPr>
            <a:spLocks noGrp="1"/>
          </p:cNvSpPr>
          <p:nvPr>
            <p:ph type="title"/>
          </p:nvPr>
        </p:nvSpPr>
        <p:spPr/>
        <p:txBody>
          <a:bodyPr/>
          <a:lstStyle/>
          <a:p>
            <a:r>
              <a:rPr lang="en-CA" sz="1600" spc="0" dirty="0">
                <a:ln>
                  <a:noFill/>
                </a:ln>
                <a:solidFill>
                  <a:prstClr val="black"/>
                </a:solidFill>
                <a:effectLst/>
                <a:ea typeface="+mn-ea"/>
                <a:cs typeface="+mn-cs"/>
              </a:rPr>
              <a:t>PIs- Dr. James </a:t>
            </a:r>
            <a:r>
              <a:rPr lang="en-CA" sz="1600" spc="0" dirty="0" err="1">
                <a:ln>
                  <a:noFill/>
                </a:ln>
                <a:solidFill>
                  <a:prstClr val="black"/>
                </a:solidFill>
                <a:effectLst/>
                <a:ea typeface="+mn-ea"/>
                <a:cs typeface="+mn-cs"/>
              </a:rPr>
              <a:t>Dosman</a:t>
            </a:r>
            <a:r>
              <a:rPr lang="en-CA" sz="1600" spc="0" dirty="0">
                <a:ln>
                  <a:noFill/>
                </a:ln>
                <a:solidFill>
                  <a:prstClr val="black"/>
                </a:solidFill>
                <a:effectLst/>
                <a:ea typeface="+mn-ea"/>
                <a:cs typeface="+mn-cs"/>
              </a:rPr>
              <a:t>, Dr. Sylvia </a:t>
            </a:r>
            <a:r>
              <a:rPr lang="en-CA" sz="1600" spc="0" dirty="0" err="1">
                <a:ln>
                  <a:noFill/>
                </a:ln>
                <a:solidFill>
                  <a:prstClr val="black"/>
                </a:solidFill>
                <a:effectLst/>
                <a:ea typeface="+mn-ea"/>
                <a:cs typeface="+mn-cs"/>
              </a:rPr>
              <a:t>Abonyi</a:t>
            </a:r>
            <a:r>
              <a:rPr lang="en-CA" sz="1600" spc="0" dirty="0">
                <a:ln>
                  <a:noFill/>
                </a:ln>
                <a:solidFill>
                  <a:prstClr val="black"/>
                </a:solidFill>
                <a:effectLst/>
                <a:ea typeface="+mn-ea"/>
                <a:cs typeface="+mn-cs"/>
              </a:rPr>
              <a:t>, Dr. </a:t>
            </a:r>
            <a:r>
              <a:rPr lang="en-CA" sz="1600" spc="0" dirty="0" err="1">
                <a:ln>
                  <a:noFill/>
                </a:ln>
                <a:solidFill>
                  <a:prstClr val="black"/>
                </a:solidFill>
                <a:effectLst/>
                <a:ea typeface="+mn-ea"/>
                <a:cs typeface="+mn-cs"/>
              </a:rPr>
              <a:t>Punam</a:t>
            </a:r>
            <a:r>
              <a:rPr lang="en-CA" sz="1600" spc="0" dirty="0">
                <a:ln>
                  <a:noFill/>
                </a:ln>
                <a:solidFill>
                  <a:prstClr val="black"/>
                </a:solidFill>
                <a:effectLst/>
                <a:ea typeface="+mn-ea"/>
                <a:cs typeface="+mn-cs"/>
              </a:rPr>
              <a:t> </a:t>
            </a:r>
            <a:r>
              <a:rPr lang="en-CA" sz="1600" spc="0" dirty="0" err="1">
                <a:ln>
                  <a:noFill/>
                </a:ln>
                <a:solidFill>
                  <a:prstClr val="black"/>
                </a:solidFill>
                <a:effectLst/>
                <a:ea typeface="+mn-ea"/>
                <a:cs typeface="+mn-cs"/>
              </a:rPr>
              <a:t>Pahwa</a:t>
            </a:r>
            <a:r>
              <a:rPr lang="en-CA" sz="1600" spc="0" dirty="0">
                <a:ln>
                  <a:noFill/>
                </a:ln>
                <a:solidFill>
                  <a:prstClr val="black"/>
                </a:solidFill>
                <a:effectLst/>
                <a:ea typeface="+mn-ea"/>
                <a:cs typeface="+mn-cs"/>
              </a:rPr>
              <a:t> and Dr. Jo-Ann </a:t>
            </a:r>
            <a:r>
              <a:rPr lang="en-CA" sz="1600" spc="0" dirty="0" err="1">
                <a:ln>
                  <a:noFill/>
                </a:ln>
                <a:solidFill>
                  <a:prstClr val="black"/>
                </a:solidFill>
                <a:effectLst/>
                <a:ea typeface="+mn-ea"/>
                <a:cs typeface="+mn-cs"/>
              </a:rPr>
              <a:t>Episkenew</a:t>
            </a:r>
            <a:r>
              <a:rPr lang="en-CA" sz="1600" spc="0" dirty="0">
                <a:ln>
                  <a:noFill/>
                </a:ln>
                <a:solidFill>
                  <a:prstClr val="black"/>
                </a:solidFill>
                <a:effectLst/>
                <a:ea typeface="+mn-ea"/>
                <a:cs typeface="+mn-cs"/>
              </a:rPr>
              <a:t> </a:t>
            </a:r>
            <a:r>
              <a:rPr lang="en-US" dirty="0" smtClean="0">
                <a:solidFill>
                  <a:schemeClr val="tx1"/>
                </a:solidFill>
              </a:rPr>
              <a:t>Method</a:t>
            </a:r>
            <a:endParaRPr lang="en-US" dirty="0">
              <a:solidFill>
                <a:schemeClr val="tx1"/>
              </a:solidFill>
            </a:endParaRPr>
          </a:p>
        </p:txBody>
      </p:sp>
    </p:spTree>
    <p:extLst>
      <p:ext uri="{BB962C8B-B14F-4D97-AF65-F5344CB8AC3E}">
        <p14:creationId xmlns:p14="http://schemas.microsoft.com/office/powerpoint/2010/main" val="407572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838200"/>
            <a:ext cx="8229600" cy="5287963"/>
          </a:xfrm>
        </p:spPr>
        <p:txBody>
          <a:bodyPr>
            <a:noAutofit/>
          </a:bodyPr>
          <a:lstStyle/>
          <a:p>
            <a:endParaRPr lang="en-US" sz="1800" dirty="0" smtClean="0"/>
          </a:p>
          <a:p>
            <a:r>
              <a:rPr lang="en-CA" sz="3200" dirty="0" smtClean="0"/>
              <a:t>First findings:</a:t>
            </a:r>
          </a:p>
          <a:p>
            <a:r>
              <a:rPr lang="en-CA" sz="3200" dirty="0"/>
              <a:t>C</a:t>
            </a:r>
            <a:r>
              <a:rPr lang="en-CA" sz="3200" dirty="0" smtClean="0"/>
              <a:t>hallenges </a:t>
            </a:r>
            <a:r>
              <a:rPr lang="en-CA" sz="3200" dirty="0"/>
              <a:t>and solutions </a:t>
            </a:r>
            <a:r>
              <a:rPr lang="en-CA" sz="3200" dirty="0" smtClean="0"/>
              <a:t>related to </a:t>
            </a:r>
            <a:r>
              <a:rPr lang="en-CA" sz="3200" dirty="0"/>
              <a:t>housing, smoking control</a:t>
            </a:r>
            <a:r>
              <a:rPr lang="en-CA" sz="3200" dirty="0" smtClean="0"/>
              <a:t>, </a:t>
            </a:r>
            <a:r>
              <a:rPr lang="en-CA" sz="3200" dirty="0"/>
              <a:t>body weight and other areas not previously considered in the proposal for the study. </a:t>
            </a:r>
            <a:endParaRPr lang="en-CA" sz="3200" dirty="0" smtClean="0"/>
          </a:p>
          <a:p>
            <a:r>
              <a:rPr lang="en-CA" sz="3200" dirty="0" smtClean="0"/>
              <a:t>Participants   meet </a:t>
            </a:r>
            <a:r>
              <a:rPr lang="en-CA" sz="3200" dirty="0"/>
              <a:t>the challenges through their personal and community </a:t>
            </a:r>
            <a:r>
              <a:rPr lang="en-CA" sz="3200" dirty="0" smtClean="0"/>
              <a:t>experiences</a:t>
            </a:r>
          </a:p>
          <a:p>
            <a:r>
              <a:rPr lang="en-CA" sz="3200" dirty="0" smtClean="0"/>
              <a:t> Cree </a:t>
            </a:r>
            <a:r>
              <a:rPr lang="en-CA" sz="3200" dirty="0"/>
              <a:t>Tipi Teachings </a:t>
            </a:r>
            <a:r>
              <a:rPr lang="en-CA" sz="3200" dirty="0" smtClean="0"/>
              <a:t>interesting basis </a:t>
            </a:r>
            <a:r>
              <a:rPr lang="en-CA" sz="3200" dirty="0"/>
              <a:t>by which to </a:t>
            </a:r>
            <a:r>
              <a:rPr lang="en-CA" sz="3200" dirty="0" smtClean="0"/>
              <a:t>understand </a:t>
            </a:r>
            <a:r>
              <a:rPr lang="en-CA" sz="3200" dirty="0"/>
              <a:t>the </a:t>
            </a:r>
            <a:r>
              <a:rPr lang="en-CA" sz="3200" dirty="0" smtClean="0"/>
              <a:t>information.</a:t>
            </a:r>
            <a:endParaRPr lang="en-US" sz="3200" dirty="0"/>
          </a:p>
          <a:p>
            <a:endParaRPr lang="en-US" sz="3200" dirty="0"/>
          </a:p>
        </p:txBody>
      </p:sp>
      <p:sp>
        <p:nvSpPr>
          <p:cNvPr id="8" name="Title 7"/>
          <p:cNvSpPr>
            <a:spLocks noGrp="1"/>
          </p:cNvSpPr>
          <p:nvPr>
            <p:ph type="title"/>
          </p:nvPr>
        </p:nvSpPr>
        <p:spPr>
          <a:xfrm>
            <a:off x="457200" y="76200"/>
            <a:ext cx="8229600" cy="685800"/>
          </a:xfrm>
        </p:spPr>
        <p:txBody>
          <a:bodyPr>
            <a:noAutofit/>
          </a:bodyPr>
          <a:lstStyle/>
          <a:p>
            <a:r>
              <a:rPr lang="en-CA" sz="2800" dirty="0" smtClean="0">
                <a:solidFill>
                  <a:schemeClr val="tx1"/>
                </a:solidFill>
              </a:rPr>
              <a:t>Method</a:t>
            </a:r>
            <a:endParaRPr lang="en-US" sz="2800" dirty="0">
              <a:solidFill>
                <a:schemeClr val="tx1"/>
              </a:solidFill>
            </a:endParaRPr>
          </a:p>
        </p:txBody>
      </p:sp>
    </p:spTree>
    <p:extLst>
      <p:ext uri="{BB962C8B-B14F-4D97-AF65-F5344CB8AC3E}">
        <p14:creationId xmlns:p14="http://schemas.microsoft.com/office/powerpoint/2010/main" val="371206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47500" lnSpcReduction="20000"/>
          </a:bodyPr>
          <a:lstStyle/>
          <a:p>
            <a:pPr marL="0" indent="0">
              <a:buNone/>
            </a:pPr>
            <a:endParaRPr lang="en-CA" sz="7000" dirty="0" smtClean="0"/>
          </a:p>
          <a:p>
            <a:r>
              <a:rPr lang="en-CA" sz="7000" b="1" dirty="0" smtClean="0"/>
              <a:t>Aboriginal peoples have higher  </a:t>
            </a:r>
            <a:r>
              <a:rPr lang="en-CA" sz="7000" b="1" dirty="0"/>
              <a:t>:</a:t>
            </a:r>
            <a:endParaRPr lang="en-CA" sz="7000" b="1" dirty="0" smtClean="0"/>
          </a:p>
          <a:p>
            <a:r>
              <a:rPr lang="en-CA" sz="7000" dirty="0" smtClean="0"/>
              <a:t>Death </a:t>
            </a:r>
            <a:r>
              <a:rPr lang="en-CA" sz="7000" dirty="0"/>
              <a:t>and </a:t>
            </a:r>
            <a:r>
              <a:rPr lang="en-CA" sz="7000" dirty="0" smtClean="0"/>
              <a:t>illness rates</a:t>
            </a:r>
          </a:p>
          <a:p>
            <a:r>
              <a:rPr lang="en-CA" sz="7000" dirty="0"/>
              <a:t>S</a:t>
            </a:r>
            <a:r>
              <a:rPr lang="en-CA" sz="7000" dirty="0" smtClean="0"/>
              <a:t>moking rates</a:t>
            </a:r>
          </a:p>
          <a:p>
            <a:r>
              <a:rPr lang="en-CA" sz="7000" dirty="0" smtClean="0"/>
              <a:t>Rates </a:t>
            </a:r>
            <a:r>
              <a:rPr lang="en-CA" sz="7000" dirty="0"/>
              <a:t>of </a:t>
            </a:r>
            <a:r>
              <a:rPr lang="en-CA" sz="7000" dirty="0" smtClean="0"/>
              <a:t>asthma</a:t>
            </a:r>
          </a:p>
          <a:p>
            <a:r>
              <a:rPr lang="en-CA" sz="7000" dirty="0"/>
              <a:t>C</a:t>
            </a:r>
            <a:r>
              <a:rPr lang="en-CA" sz="7000" dirty="0" smtClean="0"/>
              <a:t>hronic </a:t>
            </a:r>
            <a:r>
              <a:rPr lang="en-CA" sz="7000" dirty="0"/>
              <a:t>obstructive pulmonary </a:t>
            </a:r>
            <a:r>
              <a:rPr lang="en-CA" sz="7000" dirty="0" smtClean="0"/>
              <a:t>disease (long lasting lung disease </a:t>
            </a:r>
            <a:r>
              <a:rPr lang="en-CA" sz="7000" dirty="0" err="1" smtClean="0"/>
              <a:t>eg</a:t>
            </a:r>
            <a:r>
              <a:rPr lang="en-CA" sz="7000" dirty="0" smtClean="0"/>
              <a:t> emphysema)</a:t>
            </a:r>
          </a:p>
          <a:p>
            <a:r>
              <a:rPr lang="en-CA" sz="7000" dirty="0" smtClean="0"/>
              <a:t> </a:t>
            </a:r>
            <a:r>
              <a:rPr lang="en-CA" sz="7000" dirty="0"/>
              <a:t>S</a:t>
            </a:r>
            <a:r>
              <a:rPr lang="en-CA" sz="7000" dirty="0" smtClean="0"/>
              <a:t>leep apnea (not breathing while asleep)</a:t>
            </a:r>
          </a:p>
          <a:p>
            <a:r>
              <a:rPr lang="en-CA" sz="7000" dirty="0"/>
              <a:t>H</a:t>
            </a:r>
            <a:r>
              <a:rPr lang="en-CA" sz="7000" dirty="0" smtClean="0"/>
              <a:t>eart disease</a:t>
            </a:r>
          </a:p>
          <a:p>
            <a:r>
              <a:rPr lang="en-CA" sz="7000" dirty="0"/>
              <a:t>S</a:t>
            </a:r>
            <a:r>
              <a:rPr lang="en-CA" sz="7000" dirty="0" smtClean="0"/>
              <a:t>troke</a:t>
            </a:r>
          </a:p>
          <a:p>
            <a:r>
              <a:rPr lang="en-CA" sz="7000" dirty="0"/>
              <a:t>O</a:t>
            </a:r>
            <a:r>
              <a:rPr lang="en-CA" sz="7000" dirty="0" smtClean="0"/>
              <a:t>besity </a:t>
            </a:r>
          </a:p>
          <a:p>
            <a:r>
              <a:rPr lang="en-CA" sz="7000" dirty="0"/>
              <a:t>T</a:t>
            </a:r>
            <a:r>
              <a:rPr lang="en-CA" sz="7000" dirty="0" smtClean="0"/>
              <a:t>ype </a:t>
            </a:r>
            <a:r>
              <a:rPr lang="en-CA" sz="7000" dirty="0"/>
              <a:t>2 diabetes</a:t>
            </a:r>
            <a:r>
              <a:rPr lang="en-CA" sz="7000" dirty="0" smtClean="0"/>
              <a:t>.</a:t>
            </a:r>
          </a:p>
          <a:p>
            <a:pPr marL="0" indent="0">
              <a:buNone/>
            </a:pPr>
            <a:endParaRPr lang="en-US" sz="7000" dirty="0"/>
          </a:p>
        </p:txBody>
      </p:sp>
      <p:sp>
        <p:nvSpPr>
          <p:cNvPr id="2" name="Title 1"/>
          <p:cNvSpPr>
            <a:spLocks noGrp="1"/>
          </p:cNvSpPr>
          <p:nvPr>
            <p:ph type="title"/>
          </p:nvPr>
        </p:nvSpPr>
        <p:spPr>
          <a:xfrm>
            <a:off x="457200" y="152400"/>
            <a:ext cx="8229600" cy="990600"/>
          </a:xfrm>
        </p:spPr>
        <p:txBody>
          <a:bodyPr>
            <a:noAutofit/>
          </a:bodyPr>
          <a:lstStyle/>
          <a:p>
            <a:r>
              <a:rPr lang="en-US" sz="2400" dirty="0" smtClean="0"/>
              <a:t/>
            </a:r>
            <a:br>
              <a:rPr lang="en-US" sz="2400" dirty="0" smtClean="0"/>
            </a:br>
            <a:r>
              <a:rPr lang="en-CA" sz="2400" dirty="0" smtClean="0"/>
              <a:t> </a:t>
            </a:r>
            <a:r>
              <a:rPr lang="en-CA" sz="1600" dirty="0" smtClean="0">
                <a:solidFill>
                  <a:schemeClr val="tx1"/>
                </a:solidFill>
              </a:rPr>
              <a:t>What do two First Nations communities living in differing environmental contexts ( Woodlands Cree and Willow Cree ) see as strategies (home, housing, community)  that are amenable to intervention in First Nations people living on reserves in rural Saskatchewan?</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3318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r>
              <a:rPr lang="en-CA" sz="2400" dirty="0" smtClean="0"/>
              <a:t> </a:t>
            </a:r>
            <a:r>
              <a:rPr lang="en-CA" sz="3200" dirty="0" smtClean="0"/>
              <a:t>Higher risks are  </a:t>
            </a:r>
            <a:r>
              <a:rPr lang="en-CA" sz="3200" dirty="0"/>
              <a:t>linked to </a:t>
            </a:r>
            <a:r>
              <a:rPr lang="en-CA" sz="3200" dirty="0" smtClean="0"/>
              <a:t>causes such as :</a:t>
            </a:r>
          </a:p>
          <a:p>
            <a:r>
              <a:rPr lang="en-US" sz="3200" dirty="0"/>
              <a:t>L</a:t>
            </a:r>
            <a:r>
              <a:rPr lang="en-US" sz="3200" dirty="0" smtClean="0"/>
              <a:t>ow </a:t>
            </a:r>
            <a:r>
              <a:rPr lang="en-US" sz="3200" dirty="0"/>
              <a:t>family </a:t>
            </a:r>
            <a:r>
              <a:rPr lang="en-US" sz="3200" dirty="0" smtClean="0"/>
              <a:t>income</a:t>
            </a:r>
          </a:p>
          <a:p>
            <a:r>
              <a:rPr lang="en-US" sz="3200" dirty="0" smtClean="0"/>
              <a:t> Low education</a:t>
            </a:r>
          </a:p>
          <a:p>
            <a:r>
              <a:rPr lang="en-US" sz="3200" dirty="0"/>
              <a:t>O</a:t>
            </a:r>
            <a:r>
              <a:rPr lang="en-US" sz="3200" dirty="0" smtClean="0"/>
              <a:t>ver-crowded </a:t>
            </a:r>
            <a:r>
              <a:rPr lang="en-US" sz="3200" dirty="0"/>
              <a:t>and/or inadequate housing (houses with dampness and/or mold</a:t>
            </a:r>
            <a:r>
              <a:rPr lang="en-US" sz="3200" dirty="0" smtClean="0"/>
              <a:t>)</a:t>
            </a:r>
          </a:p>
          <a:p>
            <a:r>
              <a:rPr lang="en-US" sz="3200" dirty="0" smtClean="0"/>
              <a:t>Impact of colonization on Aboriginal peoples </a:t>
            </a:r>
            <a:r>
              <a:rPr lang="en-US" sz="3200" dirty="0"/>
              <a:t>is a risk factor for poorer health </a:t>
            </a:r>
            <a:r>
              <a:rPr lang="en-US" sz="3200" dirty="0" smtClean="0"/>
              <a:t>status (e.g. poor education, housing, health services)</a:t>
            </a:r>
          </a:p>
          <a:p>
            <a:pPr marL="0" indent="0">
              <a:buNone/>
            </a:pPr>
            <a:r>
              <a:rPr lang="en-US" sz="3200" b="1" dirty="0"/>
              <a:t> </a:t>
            </a:r>
            <a:endParaRPr lang="en-US" sz="3200" dirty="0"/>
          </a:p>
          <a:p>
            <a:pPr marL="0" indent="0">
              <a:buNone/>
            </a:pPr>
            <a:endParaRPr lang="en-US" sz="2400" dirty="0"/>
          </a:p>
        </p:txBody>
      </p:sp>
      <p:sp>
        <p:nvSpPr>
          <p:cNvPr id="2" name="Title 1"/>
          <p:cNvSpPr>
            <a:spLocks noGrp="1"/>
          </p:cNvSpPr>
          <p:nvPr>
            <p:ph type="title"/>
          </p:nvPr>
        </p:nvSpPr>
        <p:spPr>
          <a:xfrm>
            <a:off x="457200" y="-457200"/>
            <a:ext cx="8229600" cy="1524000"/>
          </a:xfrm>
        </p:spPr>
        <p:txBody>
          <a:bodyPr>
            <a:noAutofit/>
          </a:bodyPr>
          <a:lstStyle/>
          <a:p>
            <a:r>
              <a:rPr lang="en-US" sz="2400" dirty="0" smtClean="0"/>
              <a:t/>
            </a:r>
            <a:br>
              <a:rPr lang="en-US" sz="2400" dirty="0" smtClean="0"/>
            </a:br>
            <a:r>
              <a:rPr lang="en-CA" sz="2400" dirty="0" smtClean="0"/>
              <a:t> </a:t>
            </a:r>
            <a:r>
              <a:rPr lang="en-CA" sz="1600" dirty="0" smtClean="0">
                <a:solidFill>
                  <a:schemeClr val="tx1"/>
                </a:solidFill>
              </a:rPr>
              <a:t>What do two First Nations communities living in differing environmental contexts ( Woodlands Cree and Willow Cree ) see as strategies (home, housing, community)  that are amenable to intervention in First Nations people living on reserves in rural Saskatchewan?</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1549899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numCol="2">
            <a:normAutofit/>
          </a:bodyPr>
          <a:lstStyle/>
          <a:p>
            <a:r>
              <a:rPr lang="en-US" sz="2000" b="1" dirty="0"/>
              <a:t> </a:t>
            </a:r>
            <a:r>
              <a:rPr lang="en-US" sz="2400" b="1" dirty="0" smtClean="0"/>
              <a:t>Information </a:t>
            </a:r>
            <a:r>
              <a:rPr lang="en-US" sz="2400" b="1" dirty="0"/>
              <a:t>collected from eleven focus groups </a:t>
            </a:r>
            <a:r>
              <a:rPr lang="en-US" sz="2400" b="1" dirty="0" smtClean="0"/>
              <a:t>(70 people) </a:t>
            </a:r>
            <a:endParaRPr lang="en-US" sz="2400" b="1" dirty="0"/>
          </a:p>
          <a:p>
            <a:r>
              <a:rPr lang="en-US" sz="2400" dirty="0"/>
              <a:t>  I</a:t>
            </a:r>
            <a:r>
              <a:rPr lang="en-US" sz="2400" dirty="0" smtClean="0"/>
              <a:t>ndividual </a:t>
            </a:r>
            <a:r>
              <a:rPr lang="en-US" sz="2400" dirty="0"/>
              <a:t>and community </a:t>
            </a:r>
            <a:r>
              <a:rPr lang="en-US" sz="2400" dirty="0" smtClean="0"/>
              <a:t>values evident in meeting challenges</a:t>
            </a:r>
            <a:endParaRPr lang="en-US" sz="2400" dirty="0"/>
          </a:p>
          <a:p>
            <a:r>
              <a:rPr lang="en-CA" dirty="0" smtClean="0"/>
              <a:t>Discussions </a:t>
            </a:r>
            <a:r>
              <a:rPr lang="en-CA" dirty="0"/>
              <a:t>of principal findings of the study </a:t>
            </a:r>
            <a:r>
              <a:rPr lang="en-CA" dirty="0" smtClean="0"/>
              <a:t>:</a:t>
            </a:r>
          </a:p>
          <a:p>
            <a:r>
              <a:rPr lang="en-CA" dirty="0" smtClean="0"/>
              <a:t>Findings  </a:t>
            </a:r>
            <a:r>
              <a:rPr lang="en-CA" dirty="0"/>
              <a:t>on laminated posters </a:t>
            </a:r>
            <a:r>
              <a:rPr lang="en-CA" dirty="0" smtClean="0"/>
              <a:t> </a:t>
            </a:r>
            <a:r>
              <a:rPr lang="en-CA" dirty="0"/>
              <a:t>to stimulate </a:t>
            </a:r>
            <a:r>
              <a:rPr lang="en-CA" dirty="0" smtClean="0"/>
              <a:t>discussion</a:t>
            </a:r>
          </a:p>
          <a:p>
            <a:r>
              <a:rPr lang="en-CA" dirty="0" smtClean="0"/>
              <a:t>Participant’s </a:t>
            </a:r>
            <a:r>
              <a:rPr lang="en-CA" dirty="0"/>
              <a:t>identity </a:t>
            </a:r>
            <a:r>
              <a:rPr lang="en-CA" dirty="0" smtClean="0"/>
              <a:t>confidential</a:t>
            </a:r>
          </a:p>
          <a:p>
            <a:r>
              <a:rPr lang="en-CA" dirty="0" smtClean="0"/>
              <a:t> Community categorized by letter and number </a:t>
            </a:r>
          </a:p>
          <a:p>
            <a:r>
              <a:rPr lang="en-CA" dirty="0" smtClean="0"/>
              <a:t> </a:t>
            </a:r>
            <a:r>
              <a:rPr lang="en-CA" dirty="0"/>
              <a:t>Standard focus group methodology </a:t>
            </a:r>
            <a:r>
              <a:rPr lang="en-CA" dirty="0" smtClean="0"/>
              <a:t>utilized </a:t>
            </a:r>
            <a:r>
              <a:rPr lang="en-CA" dirty="0"/>
              <a:t>with informal discussion</a:t>
            </a:r>
            <a:r>
              <a:rPr lang="en-CA" dirty="0" smtClean="0"/>
              <a:t>.</a:t>
            </a:r>
          </a:p>
          <a:p>
            <a:r>
              <a:rPr lang="en-CA" dirty="0" smtClean="0"/>
              <a:t> </a:t>
            </a:r>
            <a:r>
              <a:rPr lang="en-CA" dirty="0"/>
              <a:t>Participants </a:t>
            </a:r>
            <a:r>
              <a:rPr lang="en-CA" dirty="0" smtClean="0"/>
              <a:t>informed  </a:t>
            </a:r>
            <a:r>
              <a:rPr lang="en-CA" dirty="0"/>
              <a:t>sessions </a:t>
            </a:r>
            <a:r>
              <a:rPr lang="en-CA" dirty="0" smtClean="0"/>
              <a:t> </a:t>
            </a:r>
            <a:r>
              <a:rPr lang="en-CA" dirty="0"/>
              <a:t>audio recorded. </a:t>
            </a:r>
            <a:endParaRPr lang="en-CA" dirty="0" smtClean="0"/>
          </a:p>
          <a:p>
            <a:r>
              <a:rPr lang="en-CA" b="1" dirty="0" smtClean="0"/>
              <a:t>Discussions center </a:t>
            </a:r>
            <a:r>
              <a:rPr lang="en-CA" b="1" dirty="0"/>
              <a:t>on </a:t>
            </a:r>
            <a:r>
              <a:rPr lang="en-CA" b="1" dirty="0" smtClean="0"/>
              <a:t> </a:t>
            </a:r>
            <a:r>
              <a:rPr lang="en-CA" b="1" dirty="0" smtClean="0"/>
              <a:t>participants’ </a:t>
            </a:r>
            <a:r>
              <a:rPr lang="en-CA" b="1" dirty="0" smtClean="0"/>
              <a:t>experience with housing </a:t>
            </a:r>
            <a:r>
              <a:rPr lang="en-CA" b="1" dirty="0"/>
              <a:t>conditions, and what participants can do </a:t>
            </a:r>
            <a:r>
              <a:rPr lang="en-CA" b="1" dirty="0" smtClean="0"/>
              <a:t>to </a:t>
            </a:r>
            <a:r>
              <a:rPr lang="en-CA" b="1" dirty="0"/>
              <a:t>improve </a:t>
            </a:r>
            <a:r>
              <a:rPr lang="en-CA" b="1" dirty="0" smtClean="0"/>
              <a:t>housing </a:t>
            </a:r>
            <a:r>
              <a:rPr lang="en-CA" b="1" dirty="0"/>
              <a:t>conditions </a:t>
            </a:r>
            <a:r>
              <a:rPr lang="en-CA" b="1" dirty="0" smtClean="0"/>
              <a:t>,and persona</a:t>
            </a:r>
            <a:r>
              <a:rPr lang="en-CA" b="1" dirty="0"/>
              <a:t>l</a:t>
            </a:r>
            <a:r>
              <a:rPr lang="en-CA" b="1" dirty="0" smtClean="0"/>
              <a:t>/family  </a:t>
            </a:r>
            <a:r>
              <a:rPr lang="en-CA" b="1" dirty="0"/>
              <a:t>health </a:t>
            </a:r>
            <a:endParaRPr lang="en-US" b="1" dirty="0"/>
          </a:p>
        </p:txBody>
      </p:sp>
      <p:sp>
        <p:nvSpPr>
          <p:cNvPr id="2" name="Title 1"/>
          <p:cNvSpPr>
            <a:spLocks noGrp="1"/>
          </p:cNvSpPr>
          <p:nvPr>
            <p:ph type="title"/>
          </p:nvPr>
        </p:nvSpPr>
        <p:spPr>
          <a:xfrm>
            <a:off x="457200" y="0"/>
            <a:ext cx="8229600" cy="762000"/>
          </a:xfrm>
        </p:spPr>
        <p:txBody>
          <a:bodyPr>
            <a:normAutofit/>
          </a:bodyPr>
          <a:lstStyle/>
          <a:p>
            <a:r>
              <a:rPr lang="en-CA" sz="2400" dirty="0" smtClean="0">
                <a:solidFill>
                  <a:schemeClr val="tx1"/>
                </a:solidFill>
              </a:rPr>
              <a:t>Focus groups  2013/14</a:t>
            </a:r>
            <a:endParaRPr lang="en-US" sz="2400" dirty="0">
              <a:solidFill>
                <a:schemeClr val="tx1"/>
              </a:solidFill>
            </a:endParaRPr>
          </a:p>
        </p:txBody>
      </p:sp>
    </p:spTree>
    <p:extLst>
      <p:ext uri="{BB962C8B-B14F-4D97-AF65-F5344CB8AC3E}">
        <p14:creationId xmlns:p14="http://schemas.microsoft.com/office/powerpoint/2010/main" val="289250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rPr>
              <a:t>Principle Findings:</a:t>
            </a:r>
            <a:r>
              <a:rPr lang="en-US" sz="2400" dirty="0">
                <a:solidFill>
                  <a:schemeClr val="tx1"/>
                </a:solidFill>
              </a:rPr>
              <a:t/>
            </a:r>
            <a:br>
              <a:rPr lang="en-US" sz="2400" dirty="0">
                <a:solidFill>
                  <a:schemeClr val="tx1"/>
                </a:solidFill>
              </a:rPr>
            </a:br>
            <a:r>
              <a:rPr lang="en-US" sz="2400" dirty="0">
                <a:solidFill>
                  <a:schemeClr val="tx1"/>
                </a:solidFill>
              </a:rPr>
              <a:t>Our Life Style Choices</a:t>
            </a:r>
          </a:p>
        </p:txBody>
      </p:sp>
      <p:sp>
        <p:nvSpPr>
          <p:cNvPr id="3" name="Content Placeholder 2"/>
          <p:cNvSpPr>
            <a:spLocks noGrp="1"/>
          </p:cNvSpPr>
          <p:nvPr>
            <p:ph sz="half" idx="1"/>
          </p:nvPr>
        </p:nvSpPr>
        <p:spPr/>
        <p:txBody>
          <a:bodyPr>
            <a:normAutofit/>
          </a:bodyPr>
          <a:lstStyle/>
          <a:p>
            <a:r>
              <a:rPr lang="en-CA" dirty="0"/>
              <a:t>Community A</a:t>
            </a:r>
          </a:p>
          <a:p>
            <a:r>
              <a:rPr lang="en-CA" sz="2400" dirty="0"/>
              <a:t>Out of </a:t>
            </a:r>
            <a:r>
              <a:rPr lang="en-CA" sz="2400" b="1" dirty="0"/>
              <a:t>144 houses </a:t>
            </a:r>
            <a:r>
              <a:rPr lang="en-CA" sz="2400" dirty="0"/>
              <a:t>surveyed </a:t>
            </a:r>
          </a:p>
          <a:p>
            <a:endParaRPr lang="en-CA" sz="2400" b="1" dirty="0"/>
          </a:p>
          <a:p>
            <a:r>
              <a:rPr lang="en-CA" sz="2400" dirty="0"/>
              <a:t>People smoke in more than  </a:t>
            </a:r>
            <a:r>
              <a:rPr lang="en-CA" sz="2400" b="1" dirty="0"/>
              <a:t>1/2 the houses (83 )</a:t>
            </a:r>
          </a:p>
          <a:p>
            <a:endParaRPr lang="en-CA" sz="2400" b="1" dirty="0"/>
          </a:p>
          <a:p>
            <a:r>
              <a:rPr lang="en-CA" sz="2400" dirty="0"/>
              <a:t>About  </a:t>
            </a:r>
            <a:r>
              <a:rPr lang="en-CA" sz="2400" b="1" dirty="0"/>
              <a:t>337 </a:t>
            </a:r>
            <a:r>
              <a:rPr lang="en-CA" sz="2400" dirty="0"/>
              <a:t>people surveyed , </a:t>
            </a:r>
            <a:r>
              <a:rPr lang="en-CA" sz="2400" b="1" dirty="0"/>
              <a:t>over ¾ smoked  (260)</a:t>
            </a:r>
          </a:p>
          <a:p>
            <a:endParaRPr lang="en-CA" sz="2000" dirty="0"/>
          </a:p>
          <a:p>
            <a:endParaRPr lang="en-CA" dirty="0" smtClean="0"/>
          </a:p>
        </p:txBody>
      </p:sp>
      <p:sp>
        <p:nvSpPr>
          <p:cNvPr id="4" name="Content Placeholder 3"/>
          <p:cNvSpPr>
            <a:spLocks noGrp="1"/>
          </p:cNvSpPr>
          <p:nvPr>
            <p:ph sz="half" idx="2"/>
          </p:nvPr>
        </p:nvSpPr>
        <p:spPr/>
        <p:txBody>
          <a:bodyPr>
            <a:normAutofit/>
          </a:bodyPr>
          <a:lstStyle/>
          <a:p>
            <a:r>
              <a:rPr lang="en-CA" dirty="0"/>
              <a:t>Community </a:t>
            </a:r>
            <a:r>
              <a:rPr lang="en-CA" dirty="0" smtClean="0"/>
              <a:t>B</a:t>
            </a:r>
          </a:p>
          <a:p>
            <a:r>
              <a:rPr lang="en-CA" sz="2400" dirty="0"/>
              <a:t>Out of </a:t>
            </a:r>
            <a:r>
              <a:rPr lang="en-CA" sz="2400" b="1" dirty="0"/>
              <a:t>206 houses </a:t>
            </a:r>
            <a:r>
              <a:rPr lang="en-CA" sz="2400" dirty="0"/>
              <a:t>surveyed </a:t>
            </a:r>
          </a:p>
          <a:p>
            <a:endParaRPr lang="en-CA" sz="2400" b="1" dirty="0"/>
          </a:p>
          <a:p>
            <a:r>
              <a:rPr lang="en-CA" sz="2400" dirty="0"/>
              <a:t>People smoke in almost   </a:t>
            </a:r>
            <a:r>
              <a:rPr lang="en-CA" sz="2400" b="1" dirty="0"/>
              <a:t>1/2 the houses (102 )</a:t>
            </a:r>
          </a:p>
          <a:p>
            <a:endParaRPr lang="en-CA" sz="2400" dirty="0"/>
          </a:p>
          <a:p>
            <a:r>
              <a:rPr lang="en-CA" sz="2400" dirty="0"/>
              <a:t>About  </a:t>
            </a:r>
            <a:r>
              <a:rPr lang="en-CA" sz="2400" b="1" dirty="0"/>
              <a:t>358</a:t>
            </a:r>
            <a:r>
              <a:rPr lang="en-CA" sz="2400" dirty="0"/>
              <a:t> people surveyed , </a:t>
            </a:r>
            <a:r>
              <a:rPr lang="en-CA" sz="2400" b="1" dirty="0"/>
              <a:t>over ¾ smoked  (275)</a:t>
            </a:r>
          </a:p>
          <a:p>
            <a:endParaRPr lang="en-CA" dirty="0"/>
          </a:p>
          <a:p>
            <a:endParaRPr lang="en-CA" dirty="0"/>
          </a:p>
        </p:txBody>
      </p:sp>
    </p:spTree>
    <p:extLst>
      <p:ext uri="{BB962C8B-B14F-4D97-AF65-F5344CB8AC3E}">
        <p14:creationId xmlns:p14="http://schemas.microsoft.com/office/powerpoint/2010/main" val="225265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rPr>
              <a:t>Principle Findings:</a:t>
            </a:r>
            <a:r>
              <a:rPr lang="en-US" sz="2400" dirty="0">
                <a:solidFill>
                  <a:schemeClr val="tx1"/>
                </a:solidFill>
              </a:rPr>
              <a:t/>
            </a:r>
            <a:br>
              <a:rPr lang="en-US" sz="2400" dirty="0">
                <a:solidFill>
                  <a:schemeClr val="tx1"/>
                </a:solidFill>
              </a:rPr>
            </a:br>
            <a:r>
              <a:rPr lang="en-US" sz="2400" dirty="0">
                <a:solidFill>
                  <a:schemeClr val="tx1"/>
                </a:solidFill>
              </a:rPr>
              <a:t>Our </a:t>
            </a:r>
            <a:r>
              <a:rPr lang="en-US" sz="2400" dirty="0" smtClean="0">
                <a:solidFill>
                  <a:schemeClr val="tx1"/>
                </a:solidFill>
              </a:rPr>
              <a:t>Health</a:t>
            </a:r>
            <a:endParaRPr lang="en-US" sz="2400" dirty="0">
              <a:solidFill>
                <a:schemeClr val="tx1"/>
              </a:solidFill>
            </a:endParaRPr>
          </a:p>
        </p:txBody>
      </p:sp>
      <p:sp>
        <p:nvSpPr>
          <p:cNvPr id="3" name="Content Placeholder 2"/>
          <p:cNvSpPr>
            <a:spLocks noGrp="1"/>
          </p:cNvSpPr>
          <p:nvPr>
            <p:ph sz="half" idx="1"/>
          </p:nvPr>
        </p:nvSpPr>
        <p:spPr/>
        <p:txBody>
          <a:bodyPr>
            <a:normAutofit fontScale="77500" lnSpcReduction="20000"/>
          </a:bodyPr>
          <a:lstStyle/>
          <a:p>
            <a:r>
              <a:rPr lang="en-CA" dirty="0"/>
              <a:t>Community A</a:t>
            </a:r>
          </a:p>
          <a:p>
            <a:r>
              <a:rPr lang="en-CA" sz="2800" dirty="0"/>
              <a:t>Out of </a:t>
            </a:r>
            <a:r>
              <a:rPr lang="en-CA" sz="2800" b="1" dirty="0"/>
              <a:t>337</a:t>
            </a:r>
            <a:r>
              <a:rPr lang="en-CA" sz="2800" dirty="0"/>
              <a:t> people surveyed:</a:t>
            </a:r>
          </a:p>
          <a:p>
            <a:endParaRPr lang="en-CA" sz="2800" dirty="0"/>
          </a:p>
          <a:p>
            <a:r>
              <a:rPr lang="en-CA" sz="2800" dirty="0"/>
              <a:t>About </a:t>
            </a:r>
            <a:r>
              <a:rPr lang="en-CA" sz="2800" b="1" dirty="0"/>
              <a:t>1/3</a:t>
            </a:r>
            <a:r>
              <a:rPr lang="en-CA" sz="2800" dirty="0"/>
              <a:t> have </a:t>
            </a:r>
            <a:r>
              <a:rPr lang="en-CA" sz="2800" b="1" dirty="0"/>
              <a:t>sinus problems</a:t>
            </a:r>
            <a:r>
              <a:rPr lang="en-CA" sz="2800" dirty="0"/>
              <a:t> (108)</a:t>
            </a:r>
          </a:p>
          <a:p>
            <a:endParaRPr lang="en-CA" sz="2800" b="1" dirty="0"/>
          </a:p>
          <a:p>
            <a:r>
              <a:rPr lang="en-CA" sz="2800" dirty="0"/>
              <a:t>About </a:t>
            </a:r>
            <a:r>
              <a:rPr lang="en-CA" sz="2800" b="1" dirty="0"/>
              <a:t>1/3 </a:t>
            </a:r>
            <a:r>
              <a:rPr lang="en-CA" sz="2800" dirty="0"/>
              <a:t>have </a:t>
            </a:r>
            <a:r>
              <a:rPr lang="en-CA" sz="2800" b="1" dirty="0"/>
              <a:t>bronchitis </a:t>
            </a:r>
            <a:r>
              <a:rPr lang="en-CA" sz="2800" dirty="0"/>
              <a:t>(107)</a:t>
            </a:r>
          </a:p>
          <a:p>
            <a:endParaRPr lang="en-CA" sz="2800" dirty="0"/>
          </a:p>
          <a:p>
            <a:r>
              <a:rPr lang="en-CA" sz="2800" dirty="0"/>
              <a:t>About </a:t>
            </a:r>
            <a:r>
              <a:rPr lang="en-CA" sz="2800" b="1" dirty="0"/>
              <a:t>¼</a:t>
            </a:r>
            <a:r>
              <a:rPr lang="en-CA" sz="2800" dirty="0"/>
              <a:t> have had </a:t>
            </a:r>
            <a:r>
              <a:rPr lang="en-CA" sz="2800" b="1" dirty="0"/>
              <a:t>pneumonia</a:t>
            </a:r>
            <a:r>
              <a:rPr lang="en-CA" sz="2800" dirty="0"/>
              <a:t> (84)</a:t>
            </a:r>
          </a:p>
          <a:p>
            <a:endParaRPr lang="en-CA" sz="2800" dirty="0"/>
          </a:p>
          <a:p>
            <a:r>
              <a:rPr lang="en-CA" sz="2800" dirty="0"/>
              <a:t>About </a:t>
            </a:r>
            <a:r>
              <a:rPr lang="en-CA" sz="2800" b="1" dirty="0"/>
              <a:t>1/5 </a:t>
            </a:r>
            <a:r>
              <a:rPr lang="en-CA" sz="2800" dirty="0"/>
              <a:t>have </a:t>
            </a:r>
            <a:r>
              <a:rPr lang="en-CA" sz="2800" b="1" dirty="0"/>
              <a:t>asthma</a:t>
            </a:r>
            <a:r>
              <a:rPr lang="en-CA" sz="2800" dirty="0"/>
              <a:t> (64)</a:t>
            </a:r>
          </a:p>
          <a:p>
            <a:endParaRPr lang="en-CA" sz="2000" b="1" dirty="0"/>
          </a:p>
          <a:p>
            <a:endParaRPr lang="en-CA" dirty="0" smtClean="0"/>
          </a:p>
        </p:txBody>
      </p:sp>
      <p:sp>
        <p:nvSpPr>
          <p:cNvPr id="4" name="Content Placeholder 3"/>
          <p:cNvSpPr>
            <a:spLocks noGrp="1"/>
          </p:cNvSpPr>
          <p:nvPr>
            <p:ph sz="half" idx="2"/>
          </p:nvPr>
        </p:nvSpPr>
        <p:spPr/>
        <p:txBody>
          <a:bodyPr>
            <a:normAutofit fontScale="77500" lnSpcReduction="20000"/>
          </a:bodyPr>
          <a:lstStyle/>
          <a:p>
            <a:r>
              <a:rPr lang="en-CA" dirty="0"/>
              <a:t>Community </a:t>
            </a:r>
            <a:r>
              <a:rPr lang="en-CA" dirty="0" smtClean="0"/>
              <a:t>B</a:t>
            </a:r>
          </a:p>
          <a:p>
            <a:r>
              <a:rPr lang="en-CA" dirty="0"/>
              <a:t>Out of </a:t>
            </a:r>
            <a:r>
              <a:rPr lang="en-CA" b="1" dirty="0"/>
              <a:t>358  </a:t>
            </a:r>
            <a:r>
              <a:rPr lang="en-CA" dirty="0"/>
              <a:t>people surveyed:</a:t>
            </a:r>
          </a:p>
          <a:p>
            <a:endParaRPr lang="en-CA" dirty="0"/>
          </a:p>
          <a:p>
            <a:r>
              <a:rPr lang="en-CA" dirty="0"/>
              <a:t>About </a:t>
            </a:r>
            <a:r>
              <a:rPr lang="en-CA" b="1" dirty="0"/>
              <a:t>1/4</a:t>
            </a:r>
            <a:r>
              <a:rPr lang="en-CA" dirty="0"/>
              <a:t> have </a:t>
            </a:r>
            <a:r>
              <a:rPr lang="en-CA" b="1" dirty="0"/>
              <a:t>sinus problems </a:t>
            </a:r>
            <a:r>
              <a:rPr lang="en-CA" dirty="0"/>
              <a:t>(92)</a:t>
            </a:r>
          </a:p>
          <a:p>
            <a:endParaRPr lang="en-CA" dirty="0"/>
          </a:p>
          <a:p>
            <a:r>
              <a:rPr lang="en-CA" dirty="0"/>
              <a:t>About </a:t>
            </a:r>
            <a:r>
              <a:rPr lang="en-CA" b="1" dirty="0"/>
              <a:t>1/4</a:t>
            </a:r>
            <a:r>
              <a:rPr lang="en-CA" dirty="0"/>
              <a:t> have </a:t>
            </a:r>
            <a:r>
              <a:rPr lang="en-CA" b="1" dirty="0"/>
              <a:t>bronchitis</a:t>
            </a:r>
            <a:r>
              <a:rPr lang="en-CA" dirty="0"/>
              <a:t> (78)</a:t>
            </a:r>
          </a:p>
          <a:p>
            <a:endParaRPr lang="en-CA" dirty="0"/>
          </a:p>
          <a:p>
            <a:r>
              <a:rPr lang="en-CA" dirty="0"/>
              <a:t>About </a:t>
            </a:r>
            <a:r>
              <a:rPr lang="en-CA" b="1" dirty="0"/>
              <a:t>1/3</a:t>
            </a:r>
            <a:r>
              <a:rPr lang="en-CA" dirty="0"/>
              <a:t> have had </a:t>
            </a:r>
            <a:r>
              <a:rPr lang="en-CA" b="1" dirty="0"/>
              <a:t>pneumonia</a:t>
            </a:r>
            <a:r>
              <a:rPr lang="en-CA" dirty="0"/>
              <a:t> (97)</a:t>
            </a:r>
          </a:p>
          <a:p>
            <a:endParaRPr lang="en-CA" dirty="0"/>
          </a:p>
          <a:p>
            <a:r>
              <a:rPr lang="en-CA" dirty="0"/>
              <a:t>About </a:t>
            </a:r>
            <a:r>
              <a:rPr lang="en-CA" b="1" dirty="0"/>
              <a:t>1/5</a:t>
            </a:r>
            <a:r>
              <a:rPr lang="en-CA" dirty="0"/>
              <a:t> have </a:t>
            </a:r>
            <a:r>
              <a:rPr lang="en-CA" b="1" dirty="0"/>
              <a:t>asthma</a:t>
            </a:r>
            <a:r>
              <a:rPr lang="en-CA" dirty="0"/>
              <a:t> (59)</a:t>
            </a:r>
          </a:p>
          <a:p>
            <a:endParaRPr lang="en-CA" dirty="0"/>
          </a:p>
          <a:p>
            <a:endParaRPr lang="en-CA" dirty="0"/>
          </a:p>
          <a:p>
            <a:endParaRPr lang="en-CA" dirty="0"/>
          </a:p>
        </p:txBody>
      </p:sp>
    </p:spTree>
    <p:extLst>
      <p:ext uri="{BB962C8B-B14F-4D97-AF65-F5344CB8AC3E}">
        <p14:creationId xmlns:p14="http://schemas.microsoft.com/office/powerpoint/2010/main" val="1768813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en-US" sz="2400" b="1" i="1" dirty="0"/>
              <a:t>What is my reaction to the information presented?</a:t>
            </a:r>
            <a:endParaRPr lang="en-CA" sz="2400" b="1" i="1" dirty="0"/>
          </a:p>
          <a:p>
            <a:pPr lvl="0"/>
            <a:r>
              <a:rPr lang="en-US" sz="2400" b="1" i="1" dirty="0"/>
              <a:t>What do I think I could do to make our housing healthier? </a:t>
            </a:r>
            <a:endParaRPr lang="en-CA" sz="2400" b="1" i="1" dirty="0"/>
          </a:p>
          <a:p>
            <a:pPr lvl="0"/>
            <a:r>
              <a:rPr lang="en-US" sz="2400" b="1" i="1" dirty="0"/>
              <a:t>What do I think our family could do to make our house healthier?</a:t>
            </a:r>
            <a:endParaRPr lang="en-CA" sz="2400" b="1" i="1" dirty="0"/>
          </a:p>
          <a:p>
            <a:pPr lvl="0"/>
            <a:r>
              <a:rPr lang="en-US" sz="2400" b="1" i="1" dirty="0"/>
              <a:t>What could I do to make myself healthier?</a:t>
            </a:r>
            <a:endParaRPr lang="en-CA" sz="2400" b="1" i="1" dirty="0"/>
          </a:p>
          <a:p>
            <a:pPr lvl="0"/>
            <a:r>
              <a:rPr lang="en-US" sz="2400" b="1" i="1" dirty="0"/>
              <a:t>What could we do to make our children healthier? </a:t>
            </a:r>
            <a:endParaRPr lang="en-CA" sz="2400" b="1" i="1" dirty="0"/>
          </a:p>
          <a:p>
            <a:pPr lvl="0"/>
            <a:r>
              <a:rPr lang="en-US" sz="2400" b="1" i="1" dirty="0"/>
              <a:t>How could we obtain healthier food? </a:t>
            </a:r>
            <a:endParaRPr lang="en-CA" sz="2400" b="1" i="1" dirty="0"/>
          </a:p>
          <a:p>
            <a:pPr lvl="0"/>
            <a:r>
              <a:rPr lang="en-US" sz="2400" b="1" i="1" dirty="0"/>
              <a:t> What about exercise?</a:t>
            </a:r>
            <a:endParaRPr lang="en-CA" sz="2400" b="1" i="1" dirty="0"/>
          </a:p>
          <a:p>
            <a:pPr lvl="0"/>
            <a:r>
              <a:rPr lang="en-US" sz="2400" b="1" i="1" dirty="0"/>
              <a:t>What about our sleeping habits?</a:t>
            </a:r>
            <a:endParaRPr lang="en-CA" sz="2400" b="1" i="1" dirty="0"/>
          </a:p>
        </p:txBody>
      </p:sp>
      <p:sp>
        <p:nvSpPr>
          <p:cNvPr id="5" name="Title 4"/>
          <p:cNvSpPr>
            <a:spLocks noGrp="1"/>
          </p:cNvSpPr>
          <p:nvPr>
            <p:ph type="title"/>
          </p:nvPr>
        </p:nvSpPr>
        <p:spPr/>
        <p:txBody>
          <a:bodyPr/>
          <a:lstStyle/>
          <a:p>
            <a:r>
              <a:rPr lang="en-US" sz="4400" b="1" u="sng" spc="0" dirty="0">
                <a:ln>
                  <a:noFill/>
                </a:ln>
                <a:solidFill>
                  <a:prstClr val="black"/>
                </a:solidFill>
                <a:effectLst/>
                <a:latin typeface="Calibri"/>
              </a:rPr>
              <a:t>Discussion Guide for Facilitators</a:t>
            </a:r>
            <a:endParaRPr lang="en-US" dirty="0"/>
          </a:p>
        </p:txBody>
      </p:sp>
    </p:spTree>
    <p:extLst>
      <p:ext uri="{BB962C8B-B14F-4D97-AF65-F5344CB8AC3E}">
        <p14:creationId xmlns:p14="http://schemas.microsoft.com/office/powerpoint/2010/main" val="1055439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a:t>CHALLENGES</a:t>
            </a:r>
          </a:p>
        </p:txBody>
      </p:sp>
      <p:sp>
        <p:nvSpPr>
          <p:cNvPr id="6" name="Content Placeholder 5"/>
          <p:cNvSpPr>
            <a:spLocks noGrp="1"/>
          </p:cNvSpPr>
          <p:nvPr>
            <p:ph sz="half" idx="2"/>
          </p:nvPr>
        </p:nvSpPr>
        <p:spPr/>
        <p:txBody>
          <a:bodyPr>
            <a:normAutofit fontScale="92500" lnSpcReduction="20000"/>
          </a:bodyPr>
          <a:lstStyle/>
          <a:p>
            <a:r>
              <a:rPr lang="en-CA" dirty="0"/>
              <a:t>Lack of awareness : stats</a:t>
            </a:r>
          </a:p>
          <a:p>
            <a:r>
              <a:rPr lang="en-CA" dirty="0"/>
              <a:t>Alarm</a:t>
            </a:r>
          </a:p>
          <a:p>
            <a:r>
              <a:rPr lang="en-CA" dirty="0"/>
              <a:t>Shock</a:t>
            </a:r>
          </a:p>
          <a:p>
            <a:r>
              <a:rPr lang="en-CA" dirty="0" smtClean="0"/>
              <a:t>Surprise</a:t>
            </a:r>
          </a:p>
          <a:p>
            <a:r>
              <a:rPr lang="en-CA" dirty="0" smtClean="0"/>
              <a:t>Disturbing</a:t>
            </a:r>
            <a:endParaRPr lang="en-CA" dirty="0"/>
          </a:p>
          <a:p>
            <a:r>
              <a:rPr lang="en-CA" dirty="0" smtClean="0"/>
              <a:t>Apathy</a:t>
            </a:r>
            <a:endParaRPr lang="en-CA" dirty="0"/>
          </a:p>
          <a:p>
            <a:r>
              <a:rPr lang="en-CA" dirty="0"/>
              <a:t>Indifference</a:t>
            </a:r>
          </a:p>
          <a:p>
            <a:r>
              <a:rPr lang="en-CA" b="1" dirty="0"/>
              <a:t>Concern (second hand smoke ,especially children</a:t>
            </a:r>
            <a:r>
              <a:rPr lang="en-CA" dirty="0"/>
              <a:t>)</a:t>
            </a:r>
          </a:p>
          <a:p>
            <a:pPr marL="0" indent="0">
              <a:buNone/>
            </a:pPr>
            <a:endParaRPr lang="en-CA" dirty="0"/>
          </a:p>
        </p:txBody>
      </p:sp>
      <p:sp>
        <p:nvSpPr>
          <p:cNvPr id="8" name="Content Placeholder 7"/>
          <p:cNvSpPr>
            <a:spLocks noGrp="1"/>
          </p:cNvSpPr>
          <p:nvPr>
            <p:ph sz="quarter" idx="4"/>
          </p:nvPr>
        </p:nvSpPr>
        <p:spPr/>
        <p:txBody>
          <a:bodyPr>
            <a:normAutofit/>
          </a:bodyPr>
          <a:lstStyle/>
          <a:p>
            <a:r>
              <a:rPr lang="en-CA" dirty="0" smtClean="0"/>
              <a:t>Share</a:t>
            </a:r>
            <a:r>
              <a:rPr lang="en-CA" dirty="0" smtClean="0"/>
              <a:t> stats</a:t>
            </a:r>
          </a:p>
          <a:p>
            <a:r>
              <a:rPr lang="en-CA" dirty="0"/>
              <a:t>Family meetings toward healthier </a:t>
            </a:r>
            <a:r>
              <a:rPr lang="en-CA" dirty="0" smtClean="0"/>
              <a:t>home</a:t>
            </a:r>
            <a:endParaRPr lang="en-CA" dirty="0"/>
          </a:p>
          <a:p>
            <a:r>
              <a:rPr lang="en-CA" dirty="0"/>
              <a:t>Quit  smoking for financial </a:t>
            </a:r>
            <a:r>
              <a:rPr lang="en-CA" dirty="0" smtClean="0"/>
              <a:t>and other reasons</a:t>
            </a:r>
            <a:endParaRPr lang="en-CA" dirty="0"/>
          </a:p>
          <a:p>
            <a:r>
              <a:rPr lang="en-CA" b="1" dirty="0"/>
              <a:t>Smoke </a:t>
            </a:r>
            <a:r>
              <a:rPr lang="en-CA" b="1" dirty="0" smtClean="0"/>
              <a:t>outside ( Green Light Project)</a:t>
            </a:r>
            <a:endParaRPr lang="en-CA" b="1" dirty="0"/>
          </a:p>
          <a:p>
            <a:pPr marL="0" indent="0">
              <a:buNone/>
            </a:pPr>
            <a:endParaRPr lang="en-CA" dirty="0"/>
          </a:p>
        </p:txBody>
      </p:sp>
      <p:sp>
        <p:nvSpPr>
          <p:cNvPr id="4" name="Title 3"/>
          <p:cNvSpPr>
            <a:spLocks noGrp="1"/>
          </p:cNvSpPr>
          <p:nvPr>
            <p:ph type="title"/>
          </p:nvPr>
        </p:nvSpPr>
        <p:spPr/>
        <p:txBody>
          <a:bodyPr/>
          <a:lstStyle/>
          <a:p>
            <a:r>
              <a:rPr lang="en-US" sz="3200" b="1" spc="0" dirty="0">
                <a:ln>
                  <a:noFill/>
                </a:ln>
                <a:solidFill>
                  <a:prstClr val="black"/>
                </a:solidFill>
                <a:effectLst/>
                <a:latin typeface="Calibri"/>
              </a:rPr>
              <a:t>What is my reaction to the information presented?</a:t>
            </a:r>
            <a:endParaRPr lang="en-US" dirty="0"/>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2366732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lvl="1"/>
            <a:r>
              <a:rPr lang="en-US" sz="1600" dirty="0" smtClean="0"/>
              <a:t/>
            </a:r>
            <a:br>
              <a:rPr lang="en-US" sz="1600" dirty="0" smtClean="0"/>
            </a:br>
            <a:r>
              <a:rPr lang="en-US" sz="1600" dirty="0"/>
              <a:t/>
            </a:r>
            <a:br>
              <a:rPr lang="en-US" sz="1600" dirty="0"/>
            </a:br>
            <a:r>
              <a:rPr lang="en-US" sz="1600" b="1" i="1" dirty="0" smtClean="0"/>
              <a:t>Jo-Ann </a:t>
            </a:r>
            <a:r>
              <a:rPr lang="en-US" sz="1600" b="1" i="1" dirty="0" err="1" smtClean="0"/>
              <a:t>Episkenew</a:t>
            </a:r>
            <a:r>
              <a:rPr lang="en-US" sz="1600" b="1" i="1" dirty="0" smtClean="0"/>
              <a:t>, </a:t>
            </a:r>
            <a:r>
              <a:rPr lang="en-US" sz="1600" b="1" i="1" dirty="0" err="1" smtClean="0"/>
              <a:t>Chandima</a:t>
            </a:r>
            <a:r>
              <a:rPr lang="en-US" sz="1600" b="1" i="1" dirty="0" smtClean="0"/>
              <a:t> Karunanayake, Donna Rennie, Jenny </a:t>
            </a:r>
            <a:r>
              <a:rPr lang="en-US" sz="1600" b="1" i="1" dirty="0" err="1" smtClean="0"/>
              <a:t>Gardipy</a:t>
            </a:r>
            <a:r>
              <a:rPr lang="en-US" sz="1600" b="1" i="1" dirty="0" smtClean="0"/>
              <a:t>,  Laura McCallum</a:t>
            </a:r>
            <a:r>
              <a:rPr lang="en-US" dirty="0"/>
              <a:t/>
            </a:r>
            <a:br>
              <a:rPr lang="en-US" dirty="0"/>
            </a:br>
            <a:r>
              <a:rPr lang="en-US" dirty="0"/>
              <a:t> </a:t>
            </a:r>
          </a:p>
        </p:txBody>
      </p:sp>
      <p:pic>
        <p:nvPicPr>
          <p:cNvPr id="1030" name="Picture 6" descr="https://encrypted-tbn2.gstatic.com/images?q=tbn:ANd9GcSWZGsjJK4-AqAeKRaJhcZPUdsPixUYtmI_KwWmJUSoEXa7VbV1S32xVM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 y="457201"/>
            <a:ext cx="1876425"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787" y="3200400"/>
            <a:ext cx="1862138" cy="1077218"/>
          </a:xfrm>
          <a:prstGeom prst="rect">
            <a:avLst/>
          </a:prstGeom>
        </p:spPr>
        <p:txBody>
          <a:bodyPr wrap="square">
            <a:spAutoFit/>
          </a:bodyPr>
          <a:lstStyle/>
          <a:p>
            <a:r>
              <a:rPr lang="en-US" sz="1600" dirty="0" smtClean="0">
                <a:effectLst/>
              </a:rPr>
              <a:t>Dr. James </a:t>
            </a:r>
            <a:r>
              <a:rPr lang="en-US" sz="1600" dirty="0" err="1" smtClean="0">
                <a:effectLst/>
              </a:rPr>
              <a:t>Dosman</a:t>
            </a:r>
            <a:endParaRPr lang="en-US" sz="1600" dirty="0" smtClean="0">
              <a:effectLst/>
            </a:endParaRPr>
          </a:p>
          <a:p>
            <a:r>
              <a:rPr lang="en-US" sz="1600" dirty="0" smtClean="0">
                <a:effectLst/>
              </a:rPr>
              <a:t>Canadian Centre for Health and Safety in Agriculture</a:t>
            </a:r>
            <a:endParaRPr lang="en-US" sz="16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2388200"/>
            <a:ext cx="1946275" cy="222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033155" y="4876800"/>
            <a:ext cx="1776845" cy="1815882"/>
          </a:xfrm>
          <a:prstGeom prst="rect">
            <a:avLst/>
          </a:prstGeom>
        </p:spPr>
        <p:txBody>
          <a:bodyPr wrap="square">
            <a:spAutoFit/>
          </a:bodyPr>
          <a:lstStyle/>
          <a:p>
            <a:r>
              <a:rPr lang="en-US" sz="1600" dirty="0" smtClean="0"/>
              <a:t>Dr. Bonita Beatty</a:t>
            </a:r>
          </a:p>
          <a:p>
            <a:r>
              <a:rPr lang="en-US" sz="1600" dirty="0" smtClean="0"/>
              <a:t>Assistant Professor </a:t>
            </a:r>
            <a:r>
              <a:rPr lang="en-US" sz="1600" dirty="0"/>
              <a:t>,</a:t>
            </a:r>
            <a:r>
              <a:rPr lang="en-US" sz="1600" dirty="0" smtClean="0"/>
              <a:t> Department of Native Studies , University of Saskatchewan</a:t>
            </a:r>
            <a:endParaRPr lang="en-US" sz="1600"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199"/>
            <a:ext cx="1776845" cy="226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38600" y="3200400"/>
            <a:ext cx="1524000" cy="2554545"/>
          </a:xfrm>
          <a:prstGeom prst="rect">
            <a:avLst/>
          </a:prstGeom>
        </p:spPr>
        <p:txBody>
          <a:bodyPr wrap="square">
            <a:spAutoFit/>
          </a:bodyPr>
          <a:lstStyle/>
          <a:p>
            <a:r>
              <a:rPr lang="en-US" sz="1600" dirty="0" smtClean="0">
                <a:effectLst/>
              </a:rPr>
              <a:t>Dr. Sylvia </a:t>
            </a:r>
            <a:r>
              <a:rPr lang="en-US" sz="1600" dirty="0" err="1" smtClean="0">
                <a:effectLst/>
              </a:rPr>
              <a:t>Abonyi</a:t>
            </a:r>
            <a:endParaRPr lang="en-US" sz="1600" dirty="0" smtClean="0">
              <a:effectLst/>
            </a:endParaRPr>
          </a:p>
          <a:p>
            <a:r>
              <a:rPr lang="en-US" sz="1600" dirty="0" smtClean="0">
                <a:effectLst/>
              </a:rPr>
              <a:t>Department of Community Health and Epidemiology , Canada Research Chair in Aboriginal Health </a:t>
            </a:r>
            <a:endParaRPr lang="en-US" sz="1600" dirty="0"/>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726561"/>
            <a:ext cx="1828800"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62600" y="5110102"/>
            <a:ext cx="2057400" cy="2123658"/>
          </a:xfrm>
          <a:prstGeom prst="rect">
            <a:avLst/>
          </a:prstGeom>
        </p:spPr>
        <p:txBody>
          <a:bodyPr wrap="square">
            <a:spAutoFit/>
          </a:bodyPr>
          <a:lstStyle/>
          <a:p>
            <a:r>
              <a:rPr lang="en-US" sz="1600" dirty="0" smtClean="0">
                <a:effectLst/>
              </a:rPr>
              <a:t>Dr. Linda </a:t>
            </a:r>
            <a:r>
              <a:rPr lang="en-US" sz="1600" dirty="0" err="1" smtClean="0">
                <a:effectLst/>
              </a:rPr>
              <a:t>Larcombe</a:t>
            </a:r>
            <a:endParaRPr lang="en-US" sz="1600" dirty="0" smtClean="0">
              <a:effectLst/>
            </a:endParaRPr>
          </a:p>
          <a:p>
            <a:r>
              <a:rPr lang="en-US" sz="1600" dirty="0" smtClean="0">
                <a:effectLst/>
              </a:rPr>
              <a:t>Assistant Professor, Department of Internal of Medicine, University of Manitoba </a:t>
            </a:r>
            <a:r>
              <a:rPr lang="en-US" dirty="0" smtClean="0">
                <a:effectLst/>
              </a:rPr>
              <a:t/>
            </a:r>
            <a:br>
              <a:rPr lang="en-US" dirty="0" smtClean="0">
                <a:effectLst/>
              </a:rPr>
            </a:br>
            <a:r>
              <a:rPr lang="en-US" dirty="0" smtClean="0">
                <a:effectLst/>
              </a:rPr>
              <a:t/>
            </a:r>
            <a:br>
              <a:rPr lang="en-US" dirty="0" smtClean="0">
                <a:effectLst/>
              </a:rPr>
            </a:br>
            <a:endParaRPr lang="en-US" dirty="0"/>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91838"/>
            <a:ext cx="2057400" cy="223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391400" y="3048000"/>
            <a:ext cx="1905000" cy="2062103"/>
          </a:xfrm>
          <a:prstGeom prst="rect">
            <a:avLst/>
          </a:prstGeom>
        </p:spPr>
        <p:txBody>
          <a:bodyPr wrap="square">
            <a:spAutoFit/>
          </a:bodyPr>
          <a:lstStyle/>
          <a:p>
            <a:r>
              <a:rPr lang="en-US" sz="1600" dirty="0" smtClean="0"/>
              <a:t>Dr. </a:t>
            </a:r>
            <a:r>
              <a:rPr lang="en-US" sz="1600" dirty="0" err="1" smtClean="0"/>
              <a:t>Punam</a:t>
            </a:r>
            <a:r>
              <a:rPr lang="en-US" sz="1600" dirty="0" smtClean="0"/>
              <a:t> </a:t>
            </a:r>
            <a:r>
              <a:rPr lang="en-US" sz="1600" dirty="0" err="1" smtClean="0"/>
              <a:t>Pahwa</a:t>
            </a:r>
            <a:endParaRPr lang="en-US" sz="1600" dirty="0" smtClean="0"/>
          </a:p>
          <a:p>
            <a:r>
              <a:rPr lang="en-US" sz="1600" dirty="0" smtClean="0"/>
              <a:t>Assistant </a:t>
            </a:r>
            <a:r>
              <a:rPr lang="en-US" sz="1600" dirty="0"/>
              <a:t>Professor </a:t>
            </a:r>
            <a:r>
              <a:rPr lang="en-US" sz="1600" dirty="0" smtClean="0"/>
              <a:t>Community </a:t>
            </a:r>
            <a:r>
              <a:rPr lang="en-US" sz="1600" dirty="0"/>
              <a:t>Health and Epidemiology and Canadian Centre for Health and Safety in Agriculture</a:t>
            </a:r>
          </a:p>
        </p:txBody>
      </p:sp>
    </p:spTree>
    <p:extLst>
      <p:ext uri="{BB962C8B-B14F-4D97-AF65-F5344CB8AC3E}">
        <p14:creationId xmlns:p14="http://schemas.microsoft.com/office/powerpoint/2010/main" val="3090859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a:t>
            </a:r>
            <a:r>
              <a:rPr lang="en-CA" sz="2800" dirty="0" smtClean="0"/>
              <a:t>Air Quality</a:t>
            </a:r>
            <a:endParaRPr lang="en-CA" sz="2800" dirty="0"/>
          </a:p>
        </p:txBody>
      </p:sp>
      <p:sp>
        <p:nvSpPr>
          <p:cNvPr id="6" name="Content Placeholder 5"/>
          <p:cNvSpPr>
            <a:spLocks noGrp="1"/>
          </p:cNvSpPr>
          <p:nvPr>
            <p:ph sz="half" idx="2"/>
          </p:nvPr>
        </p:nvSpPr>
        <p:spPr/>
        <p:txBody>
          <a:bodyPr>
            <a:noAutofit/>
          </a:bodyPr>
          <a:lstStyle/>
          <a:p>
            <a:r>
              <a:rPr lang="en-CA" sz="2400" dirty="0"/>
              <a:t>Poor ventilation</a:t>
            </a:r>
          </a:p>
          <a:p>
            <a:r>
              <a:rPr lang="en-CA" sz="2400" dirty="0" smtClean="0"/>
              <a:t>Humidity</a:t>
            </a:r>
            <a:endParaRPr lang="en-CA" sz="2400" dirty="0" smtClean="0"/>
          </a:p>
          <a:p>
            <a:endParaRPr lang="en-CA" sz="2400" dirty="0">
              <a:solidFill>
                <a:srgbClr val="00B050"/>
              </a:solidFill>
            </a:endParaRPr>
          </a:p>
        </p:txBody>
      </p:sp>
      <p:sp>
        <p:nvSpPr>
          <p:cNvPr id="8" name="Content Placeholder 7"/>
          <p:cNvSpPr>
            <a:spLocks noGrp="1"/>
          </p:cNvSpPr>
          <p:nvPr>
            <p:ph sz="quarter" idx="4"/>
          </p:nvPr>
        </p:nvSpPr>
        <p:spPr/>
        <p:txBody>
          <a:bodyPr>
            <a:normAutofit/>
          </a:bodyPr>
          <a:lstStyle/>
          <a:p>
            <a:r>
              <a:rPr lang="en-CA" dirty="0" smtClean="0"/>
              <a:t>Buy fans or maintain </a:t>
            </a:r>
            <a:r>
              <a:rPr lang="en-CA" dirty="0"/>
              <a:t>exhaust fans </a:t>
            </a:r>
            <a:endParaRPr lang="en-CA" dirty="0" smtClean="0"/>
          </a:p>
          <a:p>
            <a:r>
              <a:rPr lang="en-CA" dirty="0" smtClean="0"/>
              <a:t>Dehumidifier</a:t>
            </a:r>
          </a:p>
          <a:p>
            <a:r>
              <a:rPr lang="en-CA" dirty="0" smtClean="0"/>
              <a:t>Air purifier</a:t>
            </a:r>
            <a:endParaRPr lang="en-CA" dirty="0"/>
          </a:p>
          <a:p>
            <a:endParaRPr lang="en-CA" dirty="0">
              <a:solidFill>
                <a:schemeClr val="bg2">
                  <a:lumMod val="50000"/>
                </a:schemeClr>
              </a:solidFill>
            </a:endParaRPr>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a:t>
            </a:r>
            <a:r>
              <a:rPr lang="en-US" sz="2800" spc="0" dirty="0">
                <a:ln>
                  <a:noFill/>
                </a:ln>
                <a:solidFill>
                  <a:prstClr val="black"/>
                </a:solidFill>
                <a:effectLst/>
                <a:latin typeface="Calibri"/>
                <a:ea typeface="+mn-ea"/>
                <a:cs typeface="+mn-cs"/>
              </a:rPr>
              <a:t> 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66262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a:t>
            </a:r>
            <a:r>
              <a:rPr lang="en-CA" sz="2800" dirty="0" smtClean="0"/>
              <a:t>Mold</a:t>
            </a:r>
            <a:endParaRPr lang="en-CA" sz="2800" dirty="0"/>
          </a:p>
        </p:txBody>
      </p:sp>
      <p:sp>
        <p:nvSpPr>
          <p:cNvPr id="6" name="Content Placeholder 5"/>
          <p:cNvSpPr>
            <a:spLocks noGrp="1"/>
          </p:cNvSpPr>
          <p:nvPr>
            <p:ph sz="half" idx="2"/>
          </p:nvPr>
        </p:nvSpPr>
        <p:spPr/>
        <p:txBody>
          <a:bodyPr>
            <a:noAutofit/>
          </a:bodyPr>
          <a:lstStyle/>
          <a:p>
            <a:r>
              <a:rPr lang="en-CA" sz="2400" dirty="0" smtClean="0"/>
              <a:t>Moldy </a:t>
            </a:r>
            <a:r>
              <a:rPr lang="en-CA" sz="2400" dirty="0"/>
              <a:t>basements</a:t>
            </a:r>
          </a:p>
          <a:p>
            <a:r>
              <a:rPr lang="en-CA" sz="2400" dirty="0"/>
              <a:t>Sewer back ups</a:t>
            </a:r>
          </a:p>
          <a:p>
            <a:r>
              <a:rPr lang="en-CA" sz="2400" dirty="0"/>
              <a:t> </a:t>
            </a:r>
            <a:r>
              <a:rPr lang="en-CA" sz="2400" dirty="0" smtClean="0"/>
              <a:t>Bathroom </a:t>
            </a:r>
            <a:r>
              <a:rPr lang="en-CA" sz="2400" dirty="0"/>
              <a:t>moisture  in floorboards/walls </a:t>
            </a:r>
          </a:p>
          <a:p>
            <a:r>
              <a:rPr lang="en-CA" sz="2400" dirty="0"/>
              <a:t>Leaky roofs  </a:t>
            </a:r>
            <a:endParaRPr lang="en-CA" sz="2400" dirty="0" smtClean="0"/>
          </a:p>
          <a:p>
            <a:pPr marL="0" indent="0">
              <a:buNone/>
            </a:pPr>
            <a:r>
              <a:rPr lang="en-CA" sz="2400" dirty="0" smtClean="0"/>
              <a:t>* </a:t>
            </a:r>
            <a:r>
              <a:rPr lang="en-CA" sz="2400" b="1" dirty="0" smtClean="0"/>
              <a:t>Lots of visitors = more humidity</a:t>
            </a:r>
            <a:endParaRPr lang="en-CA" sz="2400" b="1" dirty="0" smtClean="0"/>
          </a:p>
          <a:p>
            <a:pPr marL="0" indent="0">
              <a:buNone/>
            </a:pPr>
            <a:r>
              <a:rPr lang="en-CA" sz="2400" b="1" dirty="0" smtClean="0"/>
              <a:t>*One bathroom in over-crowded houses</a:t>
            </a:r>
            <a:endParaRPr lang="en-CA" sz="2400" b="1" dirty="0"/>
          </a:p>
        </p:txBody>
      </p:sp>
      <p:sp>
        <p:nvSpPr>
          <p:cNvPr id="8" name="Content Placeholder 7"/>
          <p:cNvSpPr>
            <a:spLocks noGrp="1"/>
          </p:cNvSpPr>
          <p:nvPr>
            <p:ph sz="quarter" idx="4"/>
          </p:nvPr>
        </p:nvSpPr>
        <p:spPr/>
        <p:txBody>
          <a:bodyPr>
            <a:normAutofit/>
          </a:bodyPr>
          <a:lstStyle/>
          <a:p>
            <a:r>
              <a:rPr lang="en-CA" dirty="0" smtClean="0"/>
              <a:t>Dehumidifier</a:t>
            </a:r>
            <a:endParaRPr lang="en-CA" dirty="0"/>
          </a:p>
          <a:p>
            <a:r>
              <a:rPr lang="en-CA" dirty="0" smtClean="0"/>
              <a:t>Mop  </a:t>
            </a:r>
            <a:r>
              <a:rPr lang="en-CA" dirty="0"/>
              <a:t>after baths/showers </a:t>
            </a:r>
          </a:p>
          <a:p>
            <a:r>
              <a:rPr lang="en-CA" dirty="0"/>
              <a:t>General maintenance</a:t>
            </a:r>
          </a:p>
          <a:p>
            <a:r>
              <a:rPr lang="en-CA" dirty="0"/>
              <a:t> Check roofs and insulation around doors</a:t>
            </a:r>
          </a:p>
          <a:p>
            <a:endParaRPr lang="en-CA" dirty="0" smtClean="0"/>
          </a:p>
          <a:p>
            <a:endParaRPr lang="en-CA" dirty="0"/>
          </a:p>
          <a:p>
            <a:endParaRPr lang="en-CA" dirty="0"/>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 </a:t>
            </a:r>
            <a:r>
              <a:rPr lang="en-US" sz="2800" spc="0" dirty="0">
                <a:ln>
                  <a:noFill/>
                </a:ln>
                <a:solidFill>
                  <a:prstClr val="black"/>
                </a:solidFill>
                <a:effectLst/>
                <a:latin typeface="Calibri"/>
                <a:ea typeface="+mn-ea"/>
                <a:cs typeface="+mn-cs"/>
              </a:rPr>
              <a:t>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107207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a:t>
            </a:r>
            <a:r>
              <a:rPr lang="en-CA" sz="2800" dirty="0"/>
              <a:t>Water issues</a:t>
            </a:r>
          </a:p>
        </p:txBody>
      </p:sp>
      <p:sp>
        <p:nvSpPr>
          <p:cNvPr id="6" name="Content Placeholder 5"/>
          <p:cNvSpPr>
            <a:spLocks noGrp="1"/>
          </p:cNvSpPr>
          <p:nvPr>
            <p:ph sz="half" idx="2"/>
          </p:nvPr>
        </p:nvSpPr>
        <p:spPr/>
        <p:txBody>
          <a:bodyPr>
            <a:noAutofit/>
          </a:bodyPr>
          <a:lstStyle/>
          <a:p>
            <a:r>
              <a:rPr lang="en-CA" sz="2400" dirty="0" smtClean="0"/>
              <a:t>Hard </a:t>
            </a:r>
            <a:r>
              <a:rPr lang="en-CA" sz="2400" dirty="0"/>
              <a:t>water</a:t>
            </a:r>
          </a:p>
          <a:p>
            <a:r>
              <a:rPr lang="en-CA" sz="2400" dirty="0"/>
              <a:t>High chlorine </a:t>
            </a:r>
          </a:p>
          <a:p>
            <a:r>
              <a:rPr lang="en-CA" sz="2400" dirty="0"/>
              <a:t> Rust build </a:t>
            </a:r>
            <a:r>
              <a:rPr lang="en-CA" sz="2400" dirty="0" smtClean="0"/>
              <a:t>up</a:t>
            </a:r>
          </a:p>
          <a:p>
            <a:r>
              <a:rPr lang="en-CA" sz="2400" b="1" dirty="0" smtClean="0"/>
              <a:t>Contamination </a:t>
            </a:r>
            <a:endParaRPr lang="en-CA" sz="2400" b="1" dirty="0"/>
          </a:p>
          <a:p>
            <a:endParaRPr lang="en-CA" sz="2400" dirty="0">
              <a:solidFill>
                <a:srgbClr val="00B050"/>
              </a:solidFill>
            </a:endParaRPr>
          </a:p>
          <a:p>
            <a:endParaRPr lang="en-CA" sz="2400" dirty="0">
              <a:solidFill>
                <a:srgbClr val="00B050"/>
              </a:solidFill>
            </a:endParaRPr>
          </a:p>
        </p:txBody>
      </p:sp>
      <p:sp>
        <p:nvSpPr>
          <p:cNvPr id="8" name="Content Placeholder 7"/>
          <p:cNvSpPr>
            <a:spLocks noGrp="1"/>
          </p:cNvSpPr>
          <p:nvPr>
            <p:ph sz="quarter" idx="4"/>
          </p:nvPr>
        </p:nvSpPr>
        <p:spPr/>
        <p:txBody>
          <a:bodyPr>
            <a:normAutofit/>
          </a:bodyPr>
          <a:lstStyle/>
          <a:p>
            <a:r>
              <a:rPr lang="en-CA" dirty="0" smtClean="0"/>
              <a:t>Buy </a:t>
            </a:r>
            <a:r>
              <a:rPr lang="en-CA" dirty="0"/>
              <a:t>water coolers </a:t>
            </a:r>
            <a:endParaRPr lang="en-CA" dirty="0" smtClean="0"/>
          </a:p>
          <a:p>
            <a:r>
              <a:rPr lang="en-CA" dirty="0" smtClean="0"/>
              <a:t>Buy water softeners</a:t>
            </a:r>
            <a:r>
              <a:rPr lang="en-CA" dirty="0"/>
              <a:t> </a:t>
            </a:r>
            <a:endParaRPr lang="en-CA" dirty="0" smtClean="0"/>
          </a:p>
          <a:p>
            <a:r>
              <a:rPr lang="en-CA" sz="2800" b="1" dirty="0"/>
              <a:t>Boil water advisory</a:t>
            </a:r>
          </a:p>
          <a:p>
            <a:endParaRPr lang="en-CA" dirty="0"/>
          </a:p>
          <a:p>
            <a:endParaRPr lang="en-CA" dirty="0" smtClean="0"/>
          </a:p>
          <a:p>
            <a:pPr marL="0" indent="0">
              <a:buNone/>
            </a:pPr>
            <a:endParaRPr lang="en-CA" dirty="0"/>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 </a:t>
            </a:r>
            <a:r>
              <a:rPr lang="en-US" sz="2800" spc="0" dirty="0">
                <a:ln>
                  <a:noFill/>
                </a:ln>
                <a:solidFill>
                  <a:prstClr val="black"/>
                </a:solidFill>
                <a:effectLst/>
                <a:latin typeface="Calibri"/>
                <a:ea typeface="+mn-ea"/>
                <a:cs typeface="+mn-cs"/>
              </a:rPr>
              <a:t>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217269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a:t>
            </a:r>
            <a:r>
              <a:rPr lang="en-CA" sz="2800" dirty="0" smtClean="0"/>
              <a:t>Water systems </a:t>
            </a:r>
            <a:endParaRPr lang="en-CA" sz="2800" dirty="0"/>
          </a:p>
        </p:txBody>
      </p:sp>
      <p:sp>
        <p:nvSpPr>
          <p:cNvPr id="6" name="Content Placeholder 5"/>
          <p:cNvSpPr>
            <a:spLocks noGrp="1"/>
          </p:cNvSpPr>
          <p:nvPr>
            <p:ph sz="half" idx="2"/>
          </p:nvPr>
        </p:nvSpPr>
        <p:spPr/>
        <p:txBody>
          <a:bodyPr>
            <a:noAutofit/>
          </a:bodyPr>
          <a:lstStyle/>
          <a:p>
            <a:pPr>
              <a:buFont typeface="Arial" panose="020B0604020202020204" pitchFamily="34" charset="0"/>
              <a:buChar char="•"/>
            </a:pPr>
            <a:r>
              <a:rPr lang="en-CA" sz="2400" dirty="0" smtClean="0"/>
              <a:t>Need </a:t>
            </a:r>
            <a:r>
              <a:rPr lang="en-CA" sz="2400" dirty="0"/>
              <a:t>to know that cisterns are cleaned annually </a:t>
            </a:r>
          </a:p>
          <a:p>
            <a:r>
              <a:rPr lang="en-CA" sz="2400" dirty="0"/>
              <a:t>Expensive filter systems</a:t>
            </a:r>
          </a:p>
          <a:p>
            <a:r>
              <a:rPr lang="en-CA" sz="2400" dirty="0"/>
              <a:t>Old copper tubing </a:t>
            </a:r>
            <a:r>
              <a:rPr lang="en-CA" sz="2400" dirty="0" smtClean="0"/>
              <a:t>plugged</a:t>
            </a:r>
          </a:p>
          <a:p>
            <a:r>
              <a:rPr lang="en-CA" sz="2400" dirty="0"/>
              <a:t>Quick sand damage to old </a:t>
            </a:r>
            <a:r>
              <a:rPr lang="en-CA" sz="2400" dirty="0" smtClean="0"/>
              <a:t>wells</a:t>
            </a:r>
            <a:endParaRPr lang="en-CA" sz="2400" dirty="0"/>
          </a:p>
          <a:p>
            <a:r>
              <a:rPr lang="en-CA" sz="2400" dirty="0"/>
              <a:t>Well </a:t>
            </a:r>
            <a:r>
              <a:rPr lang="en-CA" sz="2400" dirty="0" smtClean="0"/>
              <a:t>condemned</a:t>
            </a:r>
          </a:p>
          <a:p>
            <a:endParaRPr lang="en-CA" sz="2400" dirty="0">
              <a:solidFill>
                <a:srgbClr val="00B050"/>
              </a:solidFill>
            </a:endParaRPr>
          </a:p>
        </p:txBody>
      </p:sp>
      <p:sp>
        <p:nvSpPr>
          <p:cNvPr id="8" name="Content Placeholder 7"/>
          <p:cNvSpPr>
            <a:spLocks noGrp="1"/>
          </p:cNvSpPr>
          <p:nvPr>
            <p:ph sz="quarter" idx="4"/>
          </p:nvPr>
        </p:nvSpPr>
        <p:spPr/>
        <p:txBody>
          <a:bodyPr>
            <a:normAutofit/>
          </a:bodyPr>
          <a:lstStyle/>
          <a:p>
            <a:r>
              <a:rPr lang="en-CA" dirty="0" smtClean="0"/>
              <a:t>Dig </a:t>
            </a:r>
            <a:r>
              <a:rPr lang="en-CA" dirty="0"/>
              <a:t>new </a:t>
            </a:r>
            <a:r>
              <a:rPr lang="en-CA" dirty="0" smtClean="0"/>
              <a:t>wells</a:t>
            </a:r>
            <a:endParaRPr lang="en-CA" dirty="0"/>
          </a:p>
          <a:p>
            <a:r>
              <a:rPr lang="en-CA" dirty="0"/>
              <a:t>Clean cisterns annually </a:t>
            </a:r>
          </a:p>
          <a:p>
            <a:r>
              <a:rPr lang="en-CA" dirty="0"/>
              <a:t>Buy small filter </a:t>
            </a:r>
            <a:r>
              <a:rPr lang="en-CA" dirty="0" smtClean="0"/>
              <a:t>systems</a:t>
            </a:r>
            <a:endParaRPr lang="en-CA" dirty="0"/>
          </a:p>
          <a:p>
            <a:r>
              <a:rPr lang="en-CA" dirty="0"/>
              <a:t>Check and replace copper </a:t>
            </a:r>
            <a:r>
              <a:rPr lang="en-CA" dirty="0" smtClean="0"/>
              <a:t>tubing</a:t>
            </a:r>
          </a:p>
          <a:p>
            <a:r>
              <a:rPr lang="en-CA" dirty="0"/>
              <a:t>Maintain house repairs</a:t>
            </a:r>
          </a:p>
          <a:p>
            <a:endParaRPr lang="en-CA" dirty="0" smtClean="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US" sz="32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 </a:t>
            </a:r>
            <a:r>
              <a:rPr lang="en-US" sz="3200" spc="0" dirty="0">
                <a:ln>
                  <a:noFill/>
                </a:ln>
                <a:solidFill>
                  <a:prstClr val="black"/>
                </a:solidFill>
                <a:effectLst/>
                <a:latin typeface="Calibri"/>
                <a:ea typeface="+mn-ea"/>
                <a:cs typeface="+mn-cs"/>
              </a:rPr>
              <a:t>healthier?</a:t>
            </a:r>
            <a:endParaRPr lang="en-CA" sz="32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1035810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a:t>
            </a:r>
            <a:endParaRPr lang="en-CA" sz="2800" dirty="0"/>
          </a:p>
        </p:txBody>
      </p:sp>
      <p:sp>
        <p:nvSpPr>
          <p:cNvPr id="6" name="Content Placeholder 5"/>
          <p:cNvSpPr>
            <a:spLocks noGrp="1"/>
          </p:cNvSpPr>
          <p:nvPr>
            <p:ph sz="half" idx="2"/>
          </p:nvPr>
        </p:nvSpPr>
        <p:spPr/>
        <p:txBody>
          <a:bodyPr>
            <a:noAutofit/>
          </a:bodyPr>
          <a:lstStyle/>
          <a:p>
            <a:r>
              <a:rPr lang="en-CA" sz="2400" dirty="0" smtClean="0">
                <a:solidFill>
                  <a:srgbClr val="C00000"/>
                </a:solidFill>
              </a:rPr>
              <a:t>No </a:t>
            </a:r>
            <a:r>
              <a:rPr lang="en-CA" sz="2400" dirty="0">
                <a:solidFill>
                  <a:srgbClr val="C00000"/>
                </a:solidFill>
              </a:rPr>
              <a:t>flood </a:t>
            </a:r>
            <a:r>
              <a:rPr lang="en-CA" sz="2400" dirty="0" smtClean="0">
                <a:solidFill>
                  <a:srgbClr val="C00000"/>
                </a:solidFill>
              </a:rPr>
              <a:t>insurance</a:t>
            </a:r>
            <a:endParaRPr lang="en-CA" sz="2400" dirty="0" smtClean="0">
              <a:solidFill>
                <a:srgbClr val="00B050"/>
              </a:solidFill>
            </a:endParaRPr>
          </a:p>
          <a:p>
            <a:r>
              <a:rPr lang="en-CA" sz="2400" dirty="0">
                <a:solidFill>
                  <a:srgbClr val="C00000"/>
                </a:solidFill>
              </a:rPr>
              <a:t>Expensive for band </a:t>
            </a:r>
          </a:p>
          <a:p>
            <a:r>
              <a:rPr lang="en-CA" sz="2400" dirty="0">
                <a:solidFill>
                  <a:srgbClr val="C00000"/>
                </a:solidFill>
              </a:rPr>
              <a:t>No choice in </a:t>
            </a:r>
            <a:r>
              <a:rPr lang="en-CA" sz="2400" dirty="0" smtClean="0">
                <a:solidFill>
                  <a:srgbClr val="C00000"/>
                </a:solidFill>
              </a:rPr>
              <a:t>residence</a:t>
            </a:r>
          </a:p>
          <a:p>
            <a:r>
              <a:rPr lang="en-CA" sz="2400" dirty="0" smtClean="0">
                <a:solidFill>
                  <a:srgbClr val="C00000"/>
                </a:solidFill>
              </a:rPr>
              <a:t>More people create more wear and tear on a house</a:t>
            </a:r>
          </a:p>
          <a:p>
            <a:r>
              <a:rPr lang="en-CA" sz="2400" dirty="0" smtClean="0">
                <a:solidFill>
                  <a:srgbClr val="C00000"/>
                </a:solidFill>
              </a:rPr>
              <a:t>Extended families not considered in design of houses</a:t>
            </a:r>
          </a:p>
          <a:p>
            <a:r>
              <a:rPr lang="en-CA" sz="2400" dirty="0" smtClean="0">
                <a:solidFill>
                  <a:srgbClr val="C00000"/>
                </a:solidFill>
              </a:rPr>
              <a:t>Treaty right to housing not honored</a:t>
            </a:r>
          </a:p>
          <a:p>
            <a:endParaRPr lang="en-CA" sz="2400" dirty="0" smtClean="0">
              <a:solidFill>
                <a:srgbClr val="C00000"/>
              </a:solidFill>
            </a:endParaRPr>
          </a:p>
          <a:p>
            <a:endParaRPr lang="en-CA" sz="2400" dirty="0">
              <a:solidFill>
                <a:srgbClr val="C00000"/>
              </a:solidFill>
            </a:endParaRPr>
          </a:p>
          <a:p>
            <a:endParaRPr lang="en-CA" sz="2400" dirty="0">
              <a:solidFill>
                <a:srgbClr val="00B050"/>
              </a:solidFill>
            </a:endParaRPr>
          </a:p>
        </p:txBody>
      </p:sp>
      <p:sp>
        <p:nvSpPr>
          <p:cNvPr id="8" name="Content Placeholder 7"/>
          <p:cNvSpPr>
            <a:spLocks noGrp="1"/>
          </p:cNvSpPr>
          <p:nvPr>
            <p:ph sz="quarter" idx="4"/>
          </p:nvPr>
        </p:nvSpPr>
        <p:spPr>
          <a:xfrm>
            <a:off x="4649788" y="1295400"/>
            <a:ext cx="4038600" cy="5257800"/>
          </a:xfrm>
        </p:spPr>
        <p:txBody>
          <a:bodyPr>
            <a:noAutofit/>
          </a:bodyPr>
          <a:lstStyle/>
          <a:p>
            <a:r>
              <a:rPr lang="en-US" sz="1800" dirty="0" smtClean="0"/>
              <a:t>‘If </a:t>
            </a:r>
            <a:r>
              <a:rPr lang="en-US" sz="1800" dirty="0"/>
              <a:t>current positions are maintained by both government and First </a:t>
            </a:r>
            <a:r>
              <a:rPr lang="en-US" sz="1800" dirty="0" smtClean="0"/>
              <a:t>Nation leaders…limited </a:t>
            </a:r>
            <a:r>
              <a:rPr lang="en-US" sz="1800" dirty="0"/>
              <a:t>new houses will be built, the </a:t>
            </a:r>
            <a:r>
              <a:rPr lang="en-US" sz="1800" dirty="0" smtClean="0"/>
              <a:t>backlog will </a:t>
            </a:r>
            <a:r>
              <a:rPr lang="en-US" sz="1800" dirty="0"/>
              <a:t>continue to grow and maintenance will become more of an </a:t>
            </a:r>
            <a:r>
              <a:rPr lang="en-US" sz="1800" dirty="0" smtClean="0"/>
              <a:t>issue… </a:t>
            </a:r>
            <a:r>
              <a:rPr lang="en-US" sz="1800" dirty="0"/>
              <a:t>some treaty First Nations to try to solve this </a:t>
            </a:r>
            <a:r>
              <a:rPr lang="en-US" sz="1800" dirty="0" smtClean="0"/>
              <a:t>dilemma themselves</a:t>
            </a:r>
            <a:r>
              <a:rPr lang="en-US" sz="1800" dirty="0"/>
              <a:t>. Some groups are looking at </a:t>
            </a:r>
            <a:r>
              <a:rPr lang="en-US" sz="1800" b="1" dirty="0"/>
              <a:t>bank financing and others are looking </a:t>
            </a:r>
            <a:r>
              <a:rPr lang="en-US" sz="1800" b="1" dirty="0" smtClean="0"/>
              <a:t>at putting </a:t>
            </a:r>
            <a:r>
              <a:rPr lang="en-US" sz="1800" b="1" dirty="0"/>
              <a:t>specific by-laws in place that will address their ability to provide housing for </a:t>
            </a:r>
            <a:r>
              <a:rPr lang="en-US" sz="1800" b="1" dirty="0" smtClean="0"/>
              <a:t>their members</a:t>
            </a:r>
            <a:r>
              <a:rPr lang="en-US" sz="1800" dirty="0"/>
              <a:t>. </a:t>
            </a:r>
            <a:r>
              <a:rPr lang="en-US" sz="1800" b="1" dirty="0"/>
              <a:t>Government must support this effort and allow the First </a:t>
            </a:r>
            <a:r>
              <a:rPr lang="en-US" sz="1800" b="1" dirty="0" smtClean="0"/>
              <a:t>Nation administrations </a:t>
            </a:r>
            <a:r>
              <a:rPr lang="en-US" sz="1800" b="1" dirty="0"/>
              <a:t>flexibility, time and resources to develop their own </a:t>
            </a:r>
            <a:r>
              <a:rPr lang="en-US" sz="1800" b="1" dirty="0" smtClean="0"/>
              <a:t>solutions </a:t>
            </a:r>
            <a:r>
              <a:rPr lang="en-US" sz="1800" dirty="0" smtClean="0"/>
              <a:t>(Brant,2000, p.36)</a:t>
            </a:r>
            <a:endParaRPr lang="en-CA" sz="1800" dirty="0"/>
          </a:p>
          <a:p>
            <a:endParaRPr lang="en-CA" sz="1800" dirty="0"/>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 </a:t>
            </a:r>
            <a:r>
              <a:rPr lang="en-US" sz="2800" spc="0" dirty="0">
                <a:ln>
                  <a:noFill/>
                </a:ln>
                <a:solidFill>
                  <a:prstClr val="black"/>
                </a:solidFill>
                <a:effectLst/>
                <a:latin typeface="Calibri"/>
                <a:ea typeface="+mn-ea"/>
                <a:cs typeface="+mn-cs"/>
              </a:rPr>
              <a:t>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685801"/>
            <a:ext cx="4040188" cy="685800"/>
          </a:xfrm>
        </p:spPr>
        <p:txBody>
          <a:bodyPr/>
          <a:lstStyle/>
          <a:p>
            <a:r>
              <a:rPr lang="en-CA" dirty="0"/>
              <a:t>SOLUTIONS</a:t>
            </a:r>
          </a:p>
        </p:txBody>
      </p:sp>
    </p:spTree>
    <p:extLst>
      <p:ext uri="{BB962C8B-B14F-4D97-AF65-F5344CB8AC3E}">
        <p14:creationId xmlns:p14="http://schemas.microsoft.com/office/powerpoint/2010/main" val="349236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p>
          <a:p>
            <a:r>
              <a:rPr lang="en-CA" sz="2800" dirty="0" smtClean="0"/>
              <a:t> Dust </a:t>
            </a:r>
            <a:endParaRPr lang="en-CA" sz="2800" dirty="0"/>
          </a:p>
        </p:txBody>
      </p:sp>
      <p:sp>
        <p:nvSpPr>
          <p:cNvPr id="6" name="Content Placeholder 5"/>
          <p:cNvSpPr>
            <a:spLocks noGrp="1"/>
          </p:cNvSpPr>
          <p:nvPr>
            <p:ph sz="half" idx="2"/>
          </p:nvPr>
        </p:nvSpPr>
        <p:spPr/>
        <p:txBody>
          <a:bodyPr>
            <a:normAutofit/>
          </a:bodyPr>
          <a:lstStyle/>
          <a:p>
            <a:r>
              <a:rPr lang="en-CA" dirty="0"/>
              <a:t>Dust</a:t>
            </a:r>
          </a:p>
          <a:p>
            <a:r>
              <a:rPr lang="en-CA" dirty="0"/>
              <a:t>Poor ventilation</a:t>
            </a:r>
          </a:p>
          <a:p>
            <a:r>
              <a:rPr lang="en-CA" dirty="0"/>
              <a:t>Dust allergies</a:t>
            </a:r>
          </a:p>
          <a:p>
            <a:r>
              <a:rPr lang="en-CA" b="1" dirty="0"/>
              <a:t>Dusty reserve</a:t>
            </a:r>
          </a:p>
          <a:p>
            <a:r>
              <a:rPr lang="en-CA" dirty="0"/>
              <a:t>Open windows and dust gets in</a:t>
            </a:r>
          </a:p>
          <a:p>
            <a:r>
              <a:rPr lang="en-CA" dirty="0"/>
              <a:t>Dusty carpets</a:t>
            </a:r>
          </a:p>
          <a:p>
            <a:endParaRPr lang="en-CA" dirty="0"/>
          </a:p>
        </p:txBody>
      </p:sp>
      <p:sp>
        <p:nvSpPr>
          <p:cNvPr id="8" name="Content Placeholder 7"/>
          <p:cNvSpPr>
            <a:spLocks noGrp="1"/>
          </p:cNvSpPr>
          <p:nvPr>
            <p:ph sz="quarter" idx="4"/>
          </p:nvPr>
        </p:nvSpPr>
        <p:spPr/>
        <p:txBody>
          <a:bodyPr>
            <a:normAutofit lnSpcReduction="10000"/>
          </a:bodyPr>
          <a:lstStyle/>
          <a:p>
            <a:r>
              <a:rPr lang="en-CA" dirty="0"/>
              <a:t>Daily sweeping, dusting</a:t>
            </a:r>
          </a:p>
          <a:p>
            <a:r>
              <a:rPr lang="en-CA" dirty="0"/>
              <a:t>Improve ventilation</a:t>
            </a:r>
          </a:p>
          <a:p>
            <a:r>
              <a:rPr lang="en-CA" dirty="0"/>
              <a:t>Keep windows sealed</a:t>
            </a:r>
          </a:p>
          <a:p>
            <a:r>
              <a:rPr lang="en-CA" dirty="0"/>
              <a:t>Replace carpets w </a:t>
            </a:r>
            <a:r>
              <a:rPr lang="en-CA" dirty="0" smtClean="0"/>
              <a:t>linoleum</a:t>
            </a:r>
          </a:p>
          <a:p>
            <a:r>
              <a:rPr lang="en-CA" b="1" dirty="0" smtClean="0"/>
              <a:t>Summer, close windows to keep out dust, move to cool damp basement </a:t>
            </a:r>
            <a:endParaRPr lang="en-CA" b="1" dirty="0"/>
          </a:p>
          <a:p>
            <a:pPr marL="0" indent="0">
              <a:buNone/>
            </a:pPr>
            <a:endParaRPr lang="en-CA" dirty="0"/>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3200" b="1" spc="0" dirty="0">
                <a:ln>
                  <a:noFill/>
                </a:ln>
                <a:solidFill>
                  <a:prstClr val="black"/>
                </a:solidFill>
                <a:effectLst/>
                <a:latin typeface="Calibri"/>
                <a:ea typeface="+mn-ea"/>
                <a:cs typeface="+mn-cs"/>
              </a:rPr>
              <a:t>housing </a:t>
            </a:r>
            <a:r>
              <a:rPr lang="en-US" sz="2800" spc="0" dirty="0">
                <a:ln>
                  <a:noFill/>
                </a:ln>
                <a:solidFill>
                  <a:prstClr val="black"/>
                </a:solidFill>
                <a:effectLst/>
                <a:latin typeface="Calibri"/>
                <a:ea typeface="+mn-ea"/>
                <a:cs typeface="+mn-cs"/>
              </a:rPr>
              <a:t>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2953304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 Hoarders</a:t>
            </a:r>
            <a:endParaRPr lang="en-CA" dirty="0" smtClean="0"/>
          </a:p>
          <a:p>
            <a:r>
              <a:rPr lang="en-CA" sz="2800" dirty="0" smtClean="0"/>
              <a:t> </a:t>
            </a:r>
            <a:endParaRPr lang="en-CA" sz="2800" dirty="0"/>
          </a:p>
        </p:txBody>
      </p:sp>
      <p:sp>
        <p:nvSpPr>
          <p:cNvPr id="6" name="Content Placeholder 5"/>
          <p:cNvSpPr>
            <a:spLocks noGrp="1"/>
          </p:cNvSpPr>
          <p:nvPr>
            <p:ph sz="half" idx="2"/>
          </p:nvPr>
        </p:nvSpPr>
        <p:spPr/>
        <p:txBody>
          <a:bodyPr>
            <a:normAutofit/>
          </a:bodyPr>
          <a:lstStyle/>
          <a:p>
            <a:r>
              <a:rPr lang="en-CA" dirty="0"/>
              <a:t>Keeping too much stuff</a:t>
            </a:r>
          </a:p>
          <a:p>
            <a:r>
              <a:rPr lang="en-CA" dirty="0"/>
              <a:t>Fire </a:t>
            </a:r>
            <a:r>
              <a:rPr lang="en-CA" dirty="0" smtClean="0"/>
              <a:t>hazard</a:t>
            </a:r>
          </a:p>
          <a:p>
            <a:r>
              <a:rPr lang="en-CA" dirty="0" smtClean="0"/>
              <a:t>Mouse droppings</a:t>
            </a:r>
            <a:endParaRPr lang="en-CA" dirty="0"/>
          </a:p>
          <a:p>
            <a:r>
              <a:rPr lang="en-CA" dirty="0"/>
              <a:t> ‘If it’s dirty anything can grow there, or whatever, if you’re smelling mold or </a:t>
            </a:r>
            <a:r>
              <a:rPr lang="en-CA" dirty="0" smtClean="0"/>
              <a:t>whatever</a:t>
            </a:r>
          </a:p>
          <a:p>
            <a:r>
              <a:rPr lang="en-CA" b="1" dirty="0" smtClean="0"/>
              <a:t>Vandalism</a:t>
            </a:r>
            <a:endParaRPr lang="en-CA" b="1" dirty="0"/>
          </a:p>
          <a:p>
            <a:endParaRPr lang="en-CA" dirty="0"/>
          </a:p>
        </p:txBody>
      </p:sp>
      <p:sp>
        <p:nvSpPr>
          <p:cNvPr id="8" name="Content Placeholder 7"/>
          <p:cNvSpPr>
            <a:spLocks noGrp="1"/>
          </p:cNvSpPr>
          <p:nvPr>
            <p:ph sz="quarter" idx="4"/>
          </p:nvPr>
        </p:nvSpPr>
        <p:spPr/>
        <p:txBody>
          <a:bodyPr>
            <a:normAutofit/>
          </a:bodyPr>
          <a:lstStyle/>
          <a:p>
            <a:r>
              <a:rPr lang="en-CA" b="1" dirty="0"/>
              <a:t>Awareness of links to health issues</a:t>
            </a:r>
          </a:p>
          <a:p>
            <a:r>
              <a:rPr lang="en-CA" dirty="0"/>
              <a:t>Get rid of items and set mouse </a:t>
            </a:r>
            <a:r>
              <a:rPr lang="en-CA" dirty="0" smtClean="0"/>
              <a:t>traps</a:t>
            </a:r>
          </a:p>
          <a:p>
            <a:endParaRPr lang="en-CA" dirty="0"/>
          </a:p>
          <a:p>
            <a:endParaRPr lang="en-CA" dirty="0" smtClean="0"/>
          </a:p>
          <a:p>
            <a:endParaRPr lang="en-CA" dirty="0"/>
          </a:p>
          <a:p>
            <a:r>
              <a:rPr lang="en-CA" b="1" dirty="0" smtClean="0"/>
              <a:t>Log homes</a:t>
            </a:r>
            <a:endParaRPr lang="en-CA" b="1" dirty="0"/>
          </a:p>
        </p:txBody>
      </p:sp>
      <p:sp>
        <p:nvSpPr>
          <p:cNvPr id="4" name="Title 3"/>
          <p:cNvSpPr>
            <a:spLocks noGrp="1"/>
          </p:cNvSpPr>
          <p:nvPr>
            <p:ph type="title"/>
          </p:nvPr>
        </p:nvSpPr>
        <p:spPr/>
        <p:txBody>
          <a:bodyPr/>
          <a:lstStyle/>
          <a:p>
            <a:pPr lvl="0">
              <a:spcBef>
                <a:spcPts val="0"/>
              </a:spcBef>
            </a:pPr>
            <a:r>
              <a:rPr lang="en-US" sz="2800" spc="0" dirty="0">
                <a:ln>
                  <a:noFill/>
                </a:ln>
                <a:solidFill>
                  <a:prstClr val="black"/>
                </a:solidFill>
                <a:effectLst/>
                <a:latin typeface="Calibri"/>
                <a:ea typeface="+mn-ea"/>
                <a:cs typeface="+mn-cs"/>
              </a:rPr>
              <a:t>What do I think I could do to make our </a:t>
            </a:r>
            <a:r>
              <a:rPr lang="en-US" sz="2800" b="1" spc="0" dirty="0">
                <a:ln>
                  <a:noFill/>
                </a:ln>
                <a:solidFill>
                  <a:prstClr val="black"/>
                </a:solidFill>
                <a:effectLst/>
                <a:latin typeface="Calibri"/>
                <a:ea typeface="+mn-ea"/>
                <a:cs typeface="+mn-cs"/>
              </a:rPr>
              <a:t>housing </a:t>
            </a:r>
            <a:r>
              <a:rPr lang="en-US" sz="2800" spc="0" dirty="0" smtClean="0">
                <a:ln>
                  <a:noFill/>
                </a:ln>
                <a:solidFill>
                  <a:prstClr val="black"/>
                </a:solidFill>
                <a:effectLst/>
                <a:latin typeface="Calibri"/>
                <a:ea typeface="+mn-ea"/>
                <a:cs typeface="+mn-cs"/>
              </a:rPr>
              <a:t>healthier</a:t>
            </a:r>
            <a:r>
              <a:rPr lang="en-US" sz="2800" spc="0" dirty="0">
                <a:ln>
                  <a:noFill/>
                </a:ln>
                <a:solidFill>
                  <a:prstClr val="black"/>
                </a:solidFill>
                <a:effectLst/>
                <a:latin typeface="Calibri"/>
                <a:ea typeface="+mn-ea"/>
                <a:cs typeface="+mn-cs"/>
              </a:rPr>
              <a:t>?</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p:txBody>
          <a:bodyPr/>
          <a:lstStyle/>
          <a:p>
            <a:r>
              <a:rPr lang="en-CA" dirty="0"/>
              <a:t>SOLUTIONS</a:t>
            </a:r>
          </a:p>
        </p:txBody>
      </p:sp>
    </p:spTree>
    <p:extLst>
      <p:ext uri="{BB962C8B-B14F-4D97-AF65-F5344CB8AC3E}">
        <p14:creationId xmlns:p14="http://schemas.microsoft.com/office/powerpoint/2010/main" val="427187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fontScale="85000" lnSpcReduction="20000"/>
          </a:bodyPr>
          <a:lstStyle/>
          <a:p>
            <a:r>
              <a:rPr lang="en-CA" dirty="0"/>
              <a:t>Allergies to smoke</a:t>
            </a:r>
          </a:p>
          <a:p>
            <a:r>
              <a:rPr lang="en-CA" dirty="0"/>
              <a:t>Smoke in public places, </a:t>
            </a:r>
            <a:r>
              <a:rPr lang="en-CA" dirty="0" smtClean="0"/>
              <a:t>bingos</a:t>
            </a:r>
            <a:r>
              <a:rPr lang="en-CA" dirty="0"/>
              <a:t>, wakes, meetings</a:t>
            </a:r>
          </a:p>
          <a:p>
            <a:r>
              <a:rPr lang="en-CA" dirty="0"/>
              <a:t>Smoke in Band offices cause headaches</a:t>
            </a:r>
          </a:p>
          <a:p>
            <a:r>
              <a:rPr lang="en-CA" dirty="0"/>
              <a:t>Housebound</a:t>
            </a:r>
          </a:p>
          <a:p>
            <a:r>
              <a:rPr lang="en-CA" sz="2800" b="1" dirty="0" smtClean="0"/>
              <a:t>‘I </a:t>
            </a:r>
            <a:r>
              <a:rPr lang="en-CA" sz="2800" b="1" dirty="0"/>
              <a:t>can walk by a person and tell if he had smoke on him. Either way it hits me. And for that reason, I hardly go to the </a:t>
            </a:r>
            <a:r>
              <a:rPr lang="en-CA" sz="2800" b="1" dirty="0" smtClean="0"/>
              <a:t>bingos </a:t>
            </a:r>
            <a:r>
              <a:rPr lang="en-CA" sz="2800" b="1" dirty="0"/>
              <a:t>when they have them, here or at the senior’s lodge</a:t>
            </a:r>
            <a:r>
              <a:rPr lang="en-CA" sz="2800" b="1" dirty="0" smtClean="0"/>
              <a:t>.’ </a:t>
            </a:r>
            <a:endParaRPr lang="en-CA" b="1" dirty="0"/>
          </a:p>
          <a:p>
            <a:endParaRPr lang="en-CA" dirty="0"/>
          </a:p>
        </p:txBody>
      </p:sp>
      <p:sp>
        <p:nvSpPr>
          <p:cNvPr id="8" name="Content Placeholder 7"/>
          <p:cNvSpPr>
            <a:spLocks noGrp="1"/>
          </p:cNvSpPr>
          <p:nvPr>
            <p:ph sz="quarter" idx="4"/>
          </p:nvPr>
        </p:nvSpPr>
        <p:spPr>
          <a:xfrm>
            <a:off x="4649788" y="1752600"/>
            <a:ext cx="4038600" cy="4362928"/>
          </a:xfrm>
        </p:spPr>
        <p:txBody>
          <a:bodyPr>
            <a:normAutofit fontScale="70000" lnSpcReduction="20000"/>
          </a:bodyPr>
          <a:lstStyle/>
          <a:p>
            <a:pPr marL="0" indent="0">
              <a:buNone/>
            </a:pPr>
            <a:endParaRPr lang="en-CA" dirty="0"/>
          </a:p>
          <a:p>
            <a:r>
              <a:rPr lang="en-CA" dirty="0"/>
              <a:t>Ban smoking in </a:t>
            </a:r>
            <a:r>
              <a:rPr lang="en-CA" dirty="0" smtClean="0"/>
              <a:t>public</a:t>
            </a:r>
            <a:endParaRPr lang="en-CA" dirty="0"/>
          </a:p>
          <a:p>
            <a:r>
              <a:rPr lang="en-CA" dirty="0"/>
              <a:t>Walk in evenings w friends from work and children</a:t>
            </a:r>
          </a:p>
          <a:p>
            <a:r>
              <a:rPr lang="en-CA" dirty="0"/>
              <a:t>Garden</a:t>
            </a:r>
          </a:p>
          <a:p>
            <a:r>
              <a:rPr lang="en-CA" dirty="0"/>
              <a:t>Eat more fruits and vegetables</a:t>
            </a:r>
          </a:p>
          <a:p>
            <a:r>
              <a:rPr lang="en-CA" dirty="0"/>
              <a:t>Cross-fit (intense work –out )at school gym every evening, open to all</a:t>
            </a:r>
          </a:p>
          <a:p>
            <a:r>
              <a:rPr lang="en-CA" dirty="0"/>
              <a:t>Don’t watch TV</a:t>
            </a:r>
          </a:p>
          <a:p>
            <a:r>
              <a:rPr lang="en-CA" dirty="0"/>
              <a:t>Leaders model healthy behavior and respect for constituents’ health</a:t>
            </a:r>
          </a:p>
          <a:p>
            <a:r>
              <a:rPr lang="en-CA" dirty="0"/>
              <a:t>Walk in house, stretch, swing </a:t>
            </a:r>
            <a:r>
              <a:rPr lang="en-CA" dirty="0" smtClean="0"/>
              <a:t>arms</a:t>
            </a:r>
          </a:p>
          <a:p>
            <a:r>
              <a:rPr lang="en-CA" b="1" dirty="0" smtClean="0"/>
              <a:t>MEND Program-Mind, Exercise, Nutrition, Do it!</a:t>
            </a:r>
            <a:endParaRPr lang="en-CA" b="1"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CA" sz="3200" spc="0" dirty="0" smtClean="0">
                <a:ln>
                  <a:noFill/>
                </a:ln>
                <a:solidFill>
                  <a:prstClr val="black"/>
                </a:solidFill>
                <a:effectLst/>
                <a:latin typeface="Calibri"/>
              </a:rPr>
              <a:t>What could </a:t>
            </a:r>
            <a:r>
              <a:rPr lang="en-CA" sz="3200" spc="0" dirty="0">
                <a:ln>
                  <a:noFill/>
                </a:ln>
                <a:solidFill>
                  <a:prstClr val="black"/>
                </a:solidFill>
                <a:effectLst/>
                <a:latin typeface="Calibri"/>
              </a:rPr>
              <a:t>I do to make </a:t>
            </a:r>
            <a:r>
              <a:rPr lang="en-CA" sz="3200" b="1" spc="0" dirty="0">
                <a:ln>
                  <a:noFill/>
                </a:ln>
                <a:solidFill>
                  <a:prstClr val="black"/>
                </a:solidFill>
                <a:effectLst/>
                <a:latin typeface="Calibri"/>
              </a:rPr>
              <a:t>myself</a:t>
            </a:r>
            <a:r>
              <a:rPr lang="en-CA" sz="3200" spc="0" dirty="0">
                <a:ln>
                  <a:noFill/>
                </a:ln>
                <a:solidFill>
                  <a:prstClr val="black"/>
                </a:solidFill>
                <a:effectLst/>
                <a:latin typeface="Calibri"/>
              </a:rPr>
              <a:t> healthier?</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1858822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fontScale="77500" lnSpcReduction="20000"/>
          </a:bodyPr>
          <a:lstStyle/>
          <a:p>
            <a:r>
              <a:rPr lang="en-CA" dirty="0"/>
              <a:t>Frustration </a:t>
            </a:r>
            <a:r>
              <a:rPr lang="en-CA" b="1" dirty="0"/>
              <a:t>: dependency</a:t>
            </a:r>
          </a:p>
          <a:p>
            <a:r>
              <a:rPr lang="en-CA" dirty="0"/>
              <a:t>  Health risks by waiting for band repairs</a:t>
            </a:r>
          </a:p>
          <a:p>
            <a:r>
              <a:rPr lang="en-CA" dirty="0"/>
              <a:t> </a:t>
            </a:r>
            <a:r>
              <a:rPr lang="en-CA" b="1" dirty="0"/>
              <a:t>Everyone’s waiting for the band office; the band office will come and fix it. Well I was talking to a woman today who said she was still waiting and waiting and waiting on the band to resolve an issue for her .She finally said, you know what? I can’t wait anymore. I put my grandchildren and their health at risk by leaving the home the way it is.</a:t>
            </a:r>
            <a:r>
              <a:rPr lang="en-CA" dirty="0"/>
              <a:t> </a:t>
            </a:r>
            <a:endParaRPr lang="en-CA" dirty="0"/>
          </a:p>
        </p:txBody>
      </p:sp>
      <p:sp>
        <p:nvSpPr>
          <p:cNvPr id="8" name="Content Placeholder 7"/>
          <p:cNvSpPr>
            <a:spLocks noGrp="1"/>
          </p:cNvSpPr>
          <p:nvPr>
            <p:ph sz="quarter" idx="4"/>
          </p:nvPr>
        </p:nvSpPr>
        <p:spPr>
          <a:xfrm>
            <a:off x="4649788" y="1752600"/>
            <a:ext cx="4038600" cy="4362928"/>
          </a:xfrm>
        </p:spPr>
        <p:txBody>
          <a:bodyPr>
            <a:normAutofit fontScale="85000" lnSpcReduction="20000"/>
          </a:bodyPr>
          <a:lstStyle/>
          <a:p>
            <a:r>
              <a:rPr lang="en-CA" dirty="0"/>
              <a:t>Family members take initiative to repair houses</a:t>
            </a:r>
          </a:p>
          <a:p>
            <a:r>
              <a:rPr lang="en-CA" dirty="0"/>
              <a:t>So, she’s taking it upon herself, and that’s what we need. </a:t>
            </a:r>
            <a:r>
              <a:rPr lang="en-CA" b="1" dirty="0"/>
              <a:t>We need more action from people to say, you know what? I’m going to take on responsibility. I was given a home, I’m going to look after it, I’m going to take care of it, I’m going to provide the best damned environment. It’s clean, it’s safe, it’s healthy for my children. </a:t>
            </a:r>
          </a:p>
          <a:p>
            <a:endParaRPr lang="en-CA"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US" sz="2800" spc="0" dirty="0">
                <a:ln>
                  <a:noFill/>
                </a:ln>
                <a:solidFill>
                  <a:prstClr val="black"/>
                </a:solidFill>
                <a:effectLst/>
                <a:latin typeface="Calibri"/>
              </a:rPr>
              <a:t>What could we do to make our </a:t>
            </a:r>
            <a:r>
              <a:rPr lang="en-US" sz="3200" b="1" spc="0" dirty="0">
                <a:ln>
                  <a:noFill/>
                </a:ln>
                <a:solidFill>
                  <a:prstClr val="black"/>
                </a:solidFill>
                <a:effectLst/>
                <a:latin typeface="Calibri"/>
              </a:rPr>
              <a:t>children</a:t>
            </a:r>
            <a:r>
              <a:rPr lang="en-US" sz="2800" spc="0" dirty="0">
                <a:ln>
                  <a:noFill/>
                </a:ln>
                <a:solidFill>
                  <a:prstClr val="black"/>
                </a:solidFill>
                <a:effectLst/>
                <a:latin typeface="Calibri"/>
              </a:rPr>
              <a:t> healthier?</a:t>
            </a:r>
            <a:r>
              <a:rPr lang="en-CA" sz="2800" spc="0" dirty="0">
                <a:ln>
                  <a:noFill/>
                </a:ln>
                <a:solidFill>
                  <a:prstClr val="black"/>
                </a:solidFill>
                <a:effectLst/>
                <a:latin typeface="Calibri"/>
              </a:rPr>
              <a:t> </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3608694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a:bodyPr>
          <a:lstStyle/>
          <a:p>
            <a:pPr marL="0" indent="0">
              <a:buNone/>
            </a:pPr>
            <a:endParaRPr lang="en-CA" dirty="0"/>
          </a:p>
          <a:p>
            <a:r>
              <a:rPr lang="en-CA" dirty="0"/>
              <a:t>Parenting skills </a:t>
            </a:r>
          </a:p>
          <a:p>
            <a:r>
              <a:rPr lang="en-CA" dirty="0"/>
              <a:t>Sedentary lifestyle</a:t>
            </a:r>
          </a:p>
          <a:p>
            <a:r>
              <a:rPr lang="en-CA" dirty="0"/>
              <a:t>Staying up until 2 </a:t>
            </a:r>
          </a:p>
          <a:p>
            <a:r>
              <a:rPr lang="en-CA" dirty="0"/>
              <a:t>Sleeping all day </a:t>
            </a:r>
          </a:p>
          <a:p>
            <a:r>
              <a:rPr lang="en-CA" dirty="0"/>
              <a:t>X-box</a:t>
            </a:r>
          </a:p>
          <a:p>
            <a:r>
              <a:rPr lang="en-CA" b="1" dirty="0"/>
              <a:t>Lazy </a:t>
            </a:r>
            <a:r>
              <a:rPr lang="en-CA" b="1" dirty="0" smtClean="0"/>
              <a:t>phones</a:t>
            </a:r>
            <a:endParaRPr lang="en-CA" b="1" dirty="0"/>
          </a:p>
        </p:txBody>
      </p:sp>
      <p:sp>
        <p:nvSpPr>
          <p:cNvPr id="8" name="Content Placeholder 7"/>
          <p:cNvSpPr>
            <a:spLocks noGrp="1"/>
          </p:cNvSpPr>
          <p:nvPr>
            <p:ph sz="quarter" idx="4"/>
          </p:nvPr>
        </p:nvSpPr>
        <p:spPr>
          <a:xfrm>
            <a:off x="4649788" y="1752600"/>
            <a:ext cx="4038600" cy="4362928"/>
          </a:xfrm>
        </p:spPr>
        <p:txBody>
          <a:bodyPr>
            <a:normAutofit fontScale="92500" lnSpcReduction="10000"/>
          </a:bodyPr>
          <a:lstStyle/>
          <a:p>
            <a:r>
              <a:rPr lang="en-CA" dirty="0"/>
              <a:t>Role modelling by being a healthier person yourself</a:t>
            </a:r>
          </a:p>
          <a:p>
            <a:r>
              <a:rPr lang="en-CA" dirty="0"/>
              <a:t>Join  parent support groups </a:t>
            </a:r>
          </a:p>
          <a:p>
            <a:r>
              <a:rPr lang="en-CA" b="1" dirty="0"/>
              <a:t>Set structure through  family meetings</a:t>
            </a:r>
            <a:r>
              <a:rPr lang="en-CA" dirty="0"/>
              <a:t> </a:t>
            </a:r>
          </a:p>
          <a:p>
            <a:r>
              <a:rPr lang="en-CA" dirty="0"/>
              <a:t>Model reading to create awareness </a:t>
            </a:r>
          </a:p>
          <a:p>
            <a:r>
              <a:rPr lang="en-CA" dirty="0"/>
              <a:t>More exercise for healthier sleep</a:t>
            </a:r>
          </a:p>
          <a:p>
            <a:r>
              <a:rPr lang="en-CA" dirty="0"/>
              <a:t>Fresh air daily</a:t>
            </a:r>
          </a:p>
          <a:p>
            <a:pPr marL="0" indent="0">
              <a:buNone/>
            </a:pPr>
            <a:endParaRPr lang="en-CA" dirty="0"/>
          </a:p>
          <a:p>
            <a:endParaRPr lang="en-CA"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US" sz="2800" spc="0" dirty="0">
                <a:ln>
                  <a:noFill/>
                </a:ln>
                <a:solidFill>
                  <a:prstClr val="black"/>
                </a:solidFill>
                <a:effectLst/>
                <a:latin typeface="Calibri"/>
              </a:rPr>
              <a:t>What could we do to make our </a:t>
            </a:r>
            <a:r>
              <a:rPr lang="en-US" sz="3200" b="1" spc="0" dirty="0">
                <a:ln>
                  <a:noFill/>
                </a:ln>
                <a:solidFill>
                  <a:prstClr val="black"/>
                </a:solidFill>
                <a:effectLst/>
                <a:latin typeface="Calibri"/>
              </a:rPr>
              <a:t>children</a:t>
            </a:r>
            <a:r>
              <a:rPr lang="en-US" sz="2800" spc="0" dirty="0">
                <a:ln>
                  <a:noFill/>
                </a:ln>
                <a:solidFill>
                  <a:prstClr val="black"/>
                </a:solidFill>
                <a:effectLst/>
                <a:latin typeface="Calibri"/>
              </a:rPr>
              <a:t> healthier?</a:t>
            </a:r>
            <a:r>
              <a:rPr lang="en-CA" sz="2800" spc="0" dirty="0">
                <a:ln>
                  <a:noFill/>
                </a:ln>
                <a:solidFill>
                  <a:prstClr val="black"/>
                </a:solidFill>
                <a:effectLst/>
                <a:latin typeface="Calibri"/>
              </a:rPr>
              <a:t> </a:t>
            </a:r>
            <a:endParaRPr lang="en-CA" sz="28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184173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rmAutofit fontScale="92500"/>
          </a:bodyPr>
          <a:lstStyle/>
          <a:p>
            <a:pPr marL="0" indent="0">
              <a:buNone/>
            </a:pPr>
            <a:r>
              <a:rPr lang="en-US" dirty="0" smtClean="0"/>
              <a:t> </a:t>
            </a:r>
            <a:r>
              <a:rPr lang="en-US" dirty="0"/>
              <a:t> </a:t>
            </a:r>
            <a:r>
              <a:rPr lang="en-CA" b="1" dirty="0" smtClean="0"/>
              <a:t>Research </a:t>
            </a:r>
            <a:r>
              <a:rPr lang="en-CA" b="1" dirty="0"/>
              <a:t>Statement</a:t>
            </a:r>
            <a:endParaRPr lang="en-US" dirty="0"/>
          </a:p>
          <a:p>
            <a:r>
              <a:rPr lang="en-CA" dirty="0"/>
              <a:t>What do two First Nations communities living in differing environmental contexts ( Woodlands Cree and Willow Cree ) see as strategies (home, housing, community)  that are amenable to intervention in First Nations people living on reserves in rural Saskatchewan</a:t>
            </a:r>
            <a:r>
              <a:rPr lang="en-CA" dirty="0" smtClean="0"/>
              <a:t>?</a:t>
            </a:r>
          </a:p>
          <a:p>
            <a:r>
              <a:rPr lang="en-CA" dirty="0" smtClean="0"/>
              <a:t>Or</a:t>
            </a:r>
          </a:p>
          <a:p>
            <a:r>
              <a:rPr lang="en-CA" b="1" dirty="0"/>
              <a:t>What do two </a:t>
            </a:r>
            <a:r>
              <a:rPr lang="en-CA" b="1" dirty="0" smtClean="0"/>
              <a:t>rural First </a:t>
            </a:r>
            <a:r>
              <a:rPr lang="en-CA" b="1" dirty="0"/>
              <a:t>Nations communities living in </a:t>
            </a:r>
            <a:r>
              <a:rPr lang="en-CA" b="1" dirty="0" smtClean="0"/>
              <a:t>southern and northern  Saskatchewan( </a:t>
            </a:r>
            <a:r>
              <a:rPr lang="en-CA" b="1" dirty="0"/>
              <a:t>Woodlands Cree and Willow Cree ) see as </a:t>
            </a:r>
            <a:r>
              <a:rPr lang="en-CA" b="1" dirty="0" smtClean="0"/>
              <a:t>approaches to improving health in themselves, their </a:t>
            </a:r>
            <a:r>
              <a:rPr lang="en-CA" b="1" dirty="0" smtClean="0"/>
              <a:t>homes,  </a:t>
            </a:r>
            <a:r>
              <a:rPr lang="en-CA" b="1" dirty="0" smtClean="0"/>
              <a:t>and community?</a:t>
            </a:r>
            <a:endParaRPr lang="en-CA" b="1" dirty="0"/>
          </a:p>
          <a:p>
            <a:endParaRPr lang="en-CA" dirty="0" smtClean="0"/>
          </a:p>
          <a:p>
            <a:endParaRPr lang="en-US" dirty="0"/>
          </a:p>
          <a:p>
            <a:endParaRPr lang="en-US" dirty="0"/>
          </a:p>
        </p:txBody>
      </p:sp>
      <p:sp>
        <p:nvSpPr>
          <p:cNvPr id="2" name="Title 1"/>
          <p:cNvSpPr>
            <a:spLocks noGrp="1"/>
          </p:cNvSpPr>
          <p:nvPr>
            <p:ph type="title"/>
          </p:nvPr>
        </p:nvSpPr>
        <p:spPr>
          <a:xfrm>
            <a:off x="457200" y="152400"/>
            <a:ext cx="8229600" cy="1524000"/>
          </a:xfrm>
        </p:spPr>
        <p:txBody>
          <a:bodyPr>
            <a:noAutofit/>
          </a:bodyPr>
          <a:lstStyle/>
          <a:p>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Research </a:t>
            </a:r>
            <a:r>
              <a:rPr lang="en-US" sz="2400" dirty="0">
                <a:solidFill>
                  <a:schemeClr val="tx1"/>
                </a:solidFill>
              </a:rPr>
              <a:t>proposal </a:t>
            </a:r>
            <a:r>
              <a:rPr lang="en-US" sz="2400" dirty="0" smtClean="0">
                <a:solidFill>
                  <a:schemeClr val="tx1"/>
                </a:solidFill>
              </a:rPr>
              <a:t>Title:</a:t>
            </a:r>
            <a:br>
              <a:rPr lang="en-US" sz="2400" dirty="0" smtClean="0">
                <a:solidFill>
                  <a:schemeClr val="tx1"/>
                </a:solidFill>
              </a:rPr>
            </a:br>
            <a:r>
              <a:rPr lang="en-CA" sz="2400" dirty="0" smtClean="0">
                <a:solidFill>
                  <a:schemeClr val="tx1"/>
                </a:solidFill>
              </a:rPr>
              <a:t> Cree Tipi Teachings: An Intervention Approach to Addressing Housing and Lung Health in Two First Nations Communities</a:t>
            </a: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40116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lnSpcReduction="10000"/>
          </a:bodyPr>
          <a:lstStyle/>
          <a:p>
            <a:pPr marL="0" indent="0">
              <a:buNone/>
            </a:pPr>
            <a:endParaRPr lang="en-CA" dirty="0"/>
          </a:p>
          <a:p>
            <a:r>
              <a:rPr lang="en-CA" dirty="0"/>
              <a:t>Lack of fresh fruit and veggies at local store</a:t>
            </a:r>
          </a:p>
          <a:p>
            <a:r>
              <a:rPr lang="en-CA" dirty="0"/>
              <a:t>Healthy food expensive </a:t>
            </a:r>
          </a:p>
          <a:p>
            <a:r>
              <a:rPr lang="en-CA" b="1" dirty="0"/>
              <a:t>Community gardens not successful</a:t>
            </a:r>
          </a:p>
          <a:p>
            <a:r>
              <a:rPr lang="en-CA" dirty="0"/>
              <a:t>Weeding hard work</a:t>
            </a:r>
          </a:p>
          <a:p>
            <a:r>
              <a:rPr lang="en-CA" dirty="0"/>
              <a:t>Hunting hard work, legislated, expensive equipment </a:t>
            </a:r>
          </a:p>
        </p:txBody>
      </p:sp>
      <p:sp>
        <p:nvSpPr>
          <p:cNvPr id="8" name="Content Placeholder 7"/>
          <p:cNvSpPr>
            <a:spLocks noGrp="1"/>
          </p:cNvSpPr>
          <p:nvPr>
            <p:ph sz="quarter" idx="4"/>
          </p:nvPr>
        </p:nvSpPr>
        <p:spPr>
          <a:xfrm>
            <a:off x="4649788" y="1752600"/>
            <a:ext cx="4038600" cy="4362928"/>
          </a:xfrm>
        </p:spPr>
        <p:txBody>
          <a:bodyPr>
            <a:normAutofit fontScale="77500" lnSpcReduction="20000"/>
          </a:bodyPr>
          <a:lstStyle/>
          <a:p>
            <a:pPr marL="0" indent="0">
              <a:buNone/>
            </a:pPr>
            <a:endParaRPr lang="en-CA" dirty="0"/>
          </a:p>
          <a:p>
            <a:r>
              <a:rPr lang="en-CA" dirty="0"/>
              <a:t>Community garden</a:t>
            </a:r>
          </a:p>
          <a:p>
            <a:r>
              <a:rPr lang="en-CA" dirty="0"/>
              <a:t>Home gardens</a:t>
            </a:r>
          </a:p>
          <a:p>
            <a:r>
              <a:rPr lang="en-CA" dirty="0"/>
              <a:t>Berry picking</a:t>
            </a:r>
          </a:p>
          <a:p>
            <a:r>
              <a:rPr lang="en-CA" dirty="0"/>
              <a:t>Hunt deer, moose, elk</a:t>
            </a:r>
          </a:p>
          <a:p>
            <a:r>
              <a:rPr lang="en-CA" dirty="0"/>
              <a:t>Fish</a:t>
            </a:r>
          </a:p>
          <a:p>
            <a:r>
              <a:rPr lang="en-CA" dirty="0"/>
              <a:t>Teach young people how to hunt and prepare wild food</a:t>
            </a:r>
          </a:p>
          <a:p>
            <a:r>
              <a:rPr lang="en-CA" dirty="0"/>
              <a:t>Buy wild meat</a:t>
            </a:r>
          </a:p>
          <a:p>
            <a:r>
              <a:rPr lang="en-CA" dirty="0"/>
              <a:t>Buy organic beef</a:t>
            </a:r>
          </a:p>
          <a:p>
            <a:r>
              <a:rPr lang="en-CA" dirty="0"/>
              <a:t>Hunt ducks </a:t>
            </a:r>
          </a:p>
          <a:p>
            <a:r>
              <a:rPr lang="en-CA" dirty="0"/>
              <a:t>Guide hunters</a:t>
            </a:r>
          </a:p>
          <a:p>
            <a:r>
              <a:rPr lang="en-CA" b="1" dirty="0"/>
              <a:t>Partner w Hutterites</a:t>
            </a:r>
          </a:p>
          <a:p>
            <a:endParaRPr lang="en-CA" dirty="0"/>
          </a:p>
          <a:p>
            <a:endParaRPr lang="en-CA"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CA" sz="2800" spc="0" dirty="0" smtClean="0">
                <a:ln>
                  <a:noFill/>
                </a:ln>
                <a:solidFill>
                  <a:prstClr val="black"/>
                </a:solidFill>
                <a:effectLst/>
                <a:latin typeface="Calibri"/>
              </a:rPr>
              <a:t>How could </a:t>
            </a:r>
            <a:r>
              <a:rPr lang="en-CA" sz="2800" spc="0" dirty="0">
                <a:ln>
                  <a:noFill/>
                </a:ln>
                <a:solidFill>
                  <a:prstClr val="black"/>
                </a:solidFill>
                <a:effectLst/>
                <a:latin typeface="Calibri"/>
              </a:rPr>
              <a:t>we </a:t>
            </a:r>
            <a:r>
              <a:rPr lang="en-CA" sz="3200" b="1" spc="0" dirty="0">
                <a:ln>
                  <a:noFill/>
                </a:ln>
                <a:solidFill>
                  <a:prstClr val="black"/>
                </a:solidFill>
                <a:effectLst/>
                <a:latin typeface="Calibri"/>
              </a:rPr>
              <a:t>obtain healthier food </a:t>
            </a:r>
            <a:r>
              <a:rPr lang="en-US" sz="3200" b="1" spc="0" dirty="0" smtClean="0">
                <a:ln>
                  <a:noFill/>
                </a:ln>
                <a:solidFill>
                  <a:prstClr val="black"/>
                </a:solidFill>
                <a:effectLst/>
                <a:latin typeface="Calibri"/>
              </a:rPr>
              <a:t>?</a:t>
            </a:r>
            <a:r>
              <a:rPr lang="en-CA" sz="3200" b="1" spc="0" dirty="0" smtClean="0">
                <a:ln>
                  <a:noFill/>
                </a:ln>
                <a:solidFill>
                  <a:prstClr val="black"/>
                </a:solidFill>
                <a:effectLst/>
                <a:latin typeface="Calibri"/>
              </a:rPr>
              <a:t> </a:t>
            </a:r>
            <a:endParaRPr lang="en-CA" sz="3200" b="1"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3728090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fontScale="92500" lnSpcReduction="20000"/>
          </a:bodyPr>
          <a:lstStyle/>
          <a:p>
            <a:r>
              <a:rPr lang="en-CA" dirty="0"/>
              <a:t>Too much pop</a:t>
            </a:r>
          </a:p>
          <a:p>
            <a:r>
              <a:rPr lang="en-CA" dirty="0"/>
              <a:t>Easier to go to Walmart</a:t>
            </a:r>
          </a:p>
          <a:p>
            <a:r>
              <a:rPr lang="en-CA" dirty="0"/>
              <a:t>Junk food diet </a:t>
            </a:r>
          </a:p>
          <a:p>
            <a:r>
              <a:rPr lang="en-CA" dirty="0"/>
              <a:t>Processed food, boxed potatoes</a:t>
            </a:r>
          </a:p>
          <a:p>
            <a:r>
              <a:rPr lang="en-CA" dirty="0"/>
              <a:t>Chemicals on farmers market vegetables </a:t>
            </a:r>
          </a:p>
          <a:p>
            <a:r>
              <a:rPr lang="en-CA" dirty="0"/>
              <a:t>Too much fast food</a:t>
            </a:r>
          </a:p>
          <a:p>
            <a:r>
              <a:rPr lang="en-CA" dirty="0"/>
              <a:t>Deep fried </a:t>
            </a:r>
            <a:r>
              <a:rPr lang="en-CA" dirty="0" smtClean="0"/>
              <a:t>foods</a:t>
            </a:r>
          </a:p>
          <a:p>
            <a:r>
              <a:rPr lang="en-CA" b="1" dirty="0" smtClean="0"/>
              <a:t>All lead to diabetes, emotional </a:t>
            </a:r>
            <a:r>
              <a:rPr lang="en-CA" b="1" dirty="0"/>
              <a:t>eating </a:t>
            </a:r>
            <a:r>
              <a:rPr lang="en-CA" b="1" dirty="0" smtClean="0"/>
              <a:t>,</a:t>
            </a:r>
            <a:endParaRPr lang="en-CA" b="1" dirty="0"/>
          </a:p>
          <a:p>
            <a:pPr marL="0" indent="0">
              <a:buNone/>
            </a:pPr>
            <a:r>
              <a:rPr lang="en-CA" b="1" dirty="0"/>
              <a:t>o</a:t>
            </a:r>
            <a:r>
              <a:rPr lang="en-CA" b="1" dirty="0" smtClean="0"/>
              <a:t>besity ,</a:t>
            </a:r>
            <a:r>
              <a:rPr lang="en-CA" b="1" dirty="0"/>
              <a:t> </a:t>
            </a:r>
            <a:r>
              <a:rPr lang="en-CA" b="1" dirty="0" smtClean="0"/>
              <a:t>sleep </a:t>
            </a:r>
            <a:r>
              <a:rPr lang="en-CA" b="1" dirty="0"/>
              <a:t>apnea</a:t>
            </a:r>
          </a:p>
          <a:p>
            <a:endParaRPr lang="en-CA" dirty="0"/>
          </a:p>
        </p:txBody>
      </p:sp>
      <p:sp>
        <p:nvSpPr>
          <p:cNvPr id="8" name="Content Placeholder 7"/>
          <p:cNvSpPr>
            <a:spLocks noGrp="1"/>
          </p:cNvSpPr>
          <p:nvPr>
            <p:ph sz="quarter" idx="4"/>
          </p:nvPr>
        </p:nvSpPr>
        <p:spPr>
          <a:xfrm>
            <a:off x="4649788" y="1752600"/>
            <a:ext cx="4038600" cy="4362928"/>
          </a:xfrm>
        </p:spPr>
        <p:txBody>
          <a:bodyPr>
            <a:normAutofit fontScale="85000" lnSpcReduction="20000"/>
          </a:bodyPr>
          <a:lstStyle/>
          <a:p>
            <a:r>
              <a:rPr lang="en-CA" dirty="0"/>
              <a:t>less fast food </a:t>
            </a:r>
          </a:p>
          <a:p>
            <a:r>
              <a:rPr lang="en-CA" dirty="0"/>
              <a:t>healthier choices in restaurants </a:t>
            </a:r>
          </a:p>
          <a:p>
            <a:r>
              <a:rPr lang="en-CA" dirty="0"/>
              <a:t>no pop</a:t>
            </a:r>
          </a:p>
          <a:p>
            <a:r>
              <a:rPr lang="en-CA" dirty="0"/>
              <a:t>less sugar</a:t>
            </a:r>
          </a:p>
          <a:p>
            <a:r>
              <a:rPr lang="en-CA" dirty="0"/>
              <a:t>more home cooking</a:t>
            </a:r>
          </a:p>
          <a:p>
            <a:r>
              <a:rPr lang="en-CA" dirty="0"/>
              <a:t>eat lots of fish and chicken</a:t>
            </a:r>
          </a:p>
          <a:p>
            <a:r>
              <a:rPr lang="en-CA" dirty="0"/>
              <a:t>Learn about new and healthier foods at CrossFit</a:t>
            </a:r>
          </a:p>
          <a:p>
            <a:r>
              <a:rPr lang="en-CA" dirty="0"/>
              <a:t>Safe food handling</a:t>
            </a:r>
          </a:p>
          <a:p>
            <a:r>
              <a:rPr lang="en-CA" dirty="0"/>
              <a:t>Nutrition classes </a:t>
            </a:r>
          </a:p>
          <a:p>
            <a:r>
              <a:rPr lang="en-CA" dirty="0"/>
              <a:t>Home cooking </a:t>
            </a:r>
          </a:p>
          <a:p>
            <a:r>
              <a:rPr lang="en-CA" dirty="0"/>
              <a:t>Balanced diet</a:t>
            </a:r>
          </a:p>
          <a:p>
            <a:pPr marL="0" indent="0">
              <a:buNone/>
            </a:pPr>
            <a:endParaRPr lang="en-CA" dirty="0"/>
          </a:p>
          <a:p>
            <a:endParaRPr lang="en-CA" dirty="0"/>
          </a:p>
          <a:p>
            <a:endParaRPr lang="en-CA"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CA" sz="2800" spc="0" dirty="0" smtClean="0">
                <a:ln>
                  <a:noFill/>
                </a:ln>
                <a:solidFill>
                  <a:prstClr val="black"/>
                </a:solidFill>
                <a:effectLst/>
                <a:latin typeface="Calibri"/>
              </a:rPr>
              <a:t>How could </a:t>
            </a:r>
            <a:r>
              <a:rPr lang="en-CA" sz="2800" spc="0" dirty="0">
                <a:ln>
                  <a:noFill/>
                </a:ln>
                <a:solidFill>
                  <a:prstClr val="black"/>
                </a:solidFill>
                <a:effectLst/>
                <a:latin typeface="Calibri"/>
              </a:rPr>
              <a:t>we </a:t>
            </a:r>
            <a:r>
              <a:rPr lang="en-CA" sz="3200" b="1" spc="0" dirty="0">
                <a:ln>
                  <a:noFill/>
                </a:ln>
                <a:solidFill>
                  <a:prstClr val="black"/>
                </a:solidFill>
                <a:effectLst/>
                <a:latin typeface="Calibri"/>
              </a:rPr>
              <a:t>obtain healthier food </a:t>
            </a:r>
            <a:r>
              <a:rPr lang="en-US" sz="3200" b="1" spc="0" dirty="0" smtClean="0">
                <a:ln>
                  <a:noFill/>
                </a:ln>
                <a:solidFill>
                  <a:prstClr val="black"/>
                </a:solidFill>
                <a:effectLst/>
                <a:latin typeface="Calibri"/>
              </a:rPr>
              <a:t>?</a:t>
            </a:r>
            <a:r>
              <a:rPr lang="en-CA" sz="3200" b="1" spc="0" dirty="0" smtClean="0">
                <a:ln>
                  <a:noFill/>
                </a:ln>
                <a:solidFill>
                  <a:prstClr val="black"/>
                </a:solidFill>
                <a:effectLst/>
                <a:latin typeface="Calibri"/>
              </a:rPr>
              <a:t> </a:t>
            </a:r>
            <a:endParaRPr lang="en-CA" sz="3200" b="1"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2590401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a:bodyPr>
          <a:lstStyle/>
          <a:p>
            <a:pPr marL="0" indent="0">
              <a:buNone/>
            </a:pPr>
            <a:endParaRPr lang="en-CA" dirty="0"/>
          </a:p>
          <a:p>
            <a:r>
              <a:rPr lang="en-CA" dirty="0"/>
              <a:t>Couch potato syndrome</a:t>
            </a:r>
          </a:p>
          <a:p>
            <a:r>
              <a:rPr lang="en-CA" dirty="0"/>
              <a:t>Drive everywhere</a:t>
            </a:r>
          </a:p>
          <a:p>
            <a:r>
              <a:rPr lang="en-CA" dirty="0"/>
              <a:t>Too tired  </a:t>
            </a:r>
          </a:p>
        </p:txBody>
      </p:sp>
      <p:sp>
        <p:nvSpPr>
          <p:cNvPr id="8" name="Content Placeholder 7"/>
          <p:cNvSpPr>
            <a:spLocks noGrp="1"/>
          </p:cNvSpPr>
          <p:nvPr>
            <p:ph sz="quarter" idx="4"/>
          </p:nvPr>
        </p:nvSpPr>
        <p:spPr>
          <a:xfrm>
            <a:off x="4649788" y="1752600"/>
            <a:ext cx="4038600" cy="4362928"/>
          </a:xfrm>
        </p:spPr>
        <p:txBody>
          <a:bodyPr>
            <a:normAutofit/>
          </a:bodyPr>
          <a:lstStyle/>
          <a:p>
            <a:endParaRPr lang="en-CA" dirty="0"/>
          </a:p>
          <a:p>
            <a:r>
              <a:rPr lang="en-CA" dirty="0"/>
              <a:t>Cross country skiing</a:t>
            </a:r>
          </a:p>
          <a:p>
            <a:r>
              <a:rPr lang="en-CA" dirty="0"/>
              <a:t>Jogging</a:t>
            </a:r>
          </a:p>
          <a:p>
            <a:r>
              <a:rPr lang="en-CA" dirty="0"/>
              <a:t>Walking</a:t>
            </a:r>
          </a:p>
          <a:p>
            <a:r>
              <a:rPr lang="en-CA" dirty="0"/>
              <a:t>Sliding</a:t>
            </a:r>
          </a:p>
          <a:p>
            <a:pPr marL="0" indent="0">
              <a:buNone/>
            </a:pPr>
            <a:endParaRPr lang="en-CA" dirty="0"/>
          </a:p>
          <a:p>
            <a:endParaRPr lang="en-CA" dirty="0"/>
          </a:p>
          <a:p>
            <a:endParaRPr lang="en-CA" dirty="0"/>
          </a:p>
          <a:p>
            <a:endParaRPr lang="en-CA" dirty="0"/>
          </a:p>
          <a:p>
            <a:endParaRPr lang="en-CA" dirty="0"/>
          </a:p>
        </p:txBody>
      </p:sp>
      <p:sp>
        <p:nvSpPr>
          <p:cNvPr id="4" name="Title 3"/>
          <p:cNvSpPr>
            <a:spLocks noGrp="1"/>
          </p:cNvSpPr>
          <p:nvPr>
            <p:ph type="title"/>
          </p:nvPr>
        </p:nvSpPr>
        <p:spPr/>
        <p:txBody>
          <a:bodyPr>
            <a:normAutofit/>
          </a:bodyPr>
          <a:lstStyle/>
          <a:p>
            <a:pPr lvl="0">
              <a:spcBef>
                <a:spcPts val="0"/>
              </a:spcBef>
            </a:pPr>
            <a:r>
              <a:rPr lang="en-CA" sz="2800" spc="0" dirty="0">
                <a:ln>
                  <a:noFill/>
                </a:ln>
                <a:solidFill>
                  <a:prstClr val="black"/>
                </a:solidFill>
                <a:effectLst/>
                <a:latin typeface="Calibri"/>
              </a:rPr>
              <a:t>What about </a:t>
            </a:r>
            <a:r>
              <a:rPr lang="en-CA" sz="3200" b="1" spc="0" dirty="0">
                <a:ln>
                  <a:noFill/>
                </a:ln>
                <a:solidFill>
                  <a:prstClr val="black"/>
                </a:solidFill>
                <a:effectLst/>
                <a:latin typeface="Calibri"/>
              </a:rPr>
              <a:t>exercise</a:t>
            </a:r>
            <a:r>
              <a:rPr lang="en-CA" sz="2800" spc="0" dirty="0">
                <a:ln>
                  <a:noFill/>
                </a:ln>
                <a:solidFill>
                  <a:prstClr val="black"/>
                </a:solidFill>
                <a:effectLst/>
                <a:latin typeface="Calibri"/>
              </a:rPr>
              <a:t>? </a:t>
            </a:r>
            <a:endParaRPr lang="en-CA" sz="32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146544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CHALLENGES</a:t>
            </a:r>
            <a:endParaRPr lang="en-CA" dirty="0" smtClean="0"/>
          </a:p>
          <a:p>
            <a:r>
              <a:rPr lang="en-CA" sz="2800" dirty="0" smtClean="0"/>
              <a:t> </a:t>
            </a:r>
            <a:endParaRPr lang="en-CA" sz="2800" dirty="0"/>
          </a:p>
        </p:txBody>
      </p:sp>
      <p:sp>
        <p:nvSpPr>
          <p:cNvPr id="6" name="Content Placeholder 5"/>
          <p:cNvSpPr>
            <a:spLocks noGrp="1"/>
          </p:cNvSpPr>
          <p:nvPr>
            <p:ph sz="half" idx="2"/>
          </p:nvPr>
        </p:nvSpPr>
        <p:spPr>
          <a:xfrm>
            <a:off x="457200" y="1752600"/>
            <a:ext cx="4038600" cy="4362928"/>
          </a:xfrm>
        </p:spPr>
        <p:txBody>
          <a:bodyPr>
            <a:normAutofit fontScale="70000" lnSpcReduction="20000"/>
          </a:bodyPr>
          <a:lstStyle/>
          <a:p>
            <a:endParaRPr lang="en-CA" dirty="0"/>
          </a:p>
          <a:p>
            <a:pPr marL="0" indent="0">
              <a:buNone/>
            </a:pPr>
            <a:endParaRPr lang="en-CA" dirty="0"/>
          </a:p>
          <a:p>
            <a:r>
              <a:rPr lang="en-CA" dirty="0"/>
              <a:t> Less than 6 hours sleep </a:t>
            </a:r>
          </a:p>
          <a:p>
            <a:r>
              <a:rPr lang="en-CA" dirty="0"/>
              <a:t>  distracted by phone and iPad </a:t>
            </a:r>
          </a:p>
          <a:p>
            <a:r>
              <a:rPr lang="en-CA" dirty="0"/>
              <a:t> go to bed late and get up early</a:t>
            </a:r>
          </a:p>
          <a:p>
            <a:r>
              <a:rPr lang="en-CA" dirty="0"/>
              <a:t>visit  late  every night</a:t>
            </a:r>
          </a:p>
          <a:p>
            <a:r>
              <a:rPr lang="en-CA" dirty="0"/>
              <a:t>sleep apnea</a:t>
            </a:r>
          </a:p>
          <a:p>
            <a:r>
              <a:rPr lang="en-CA" dirty="0"/>
              <a:t>mentally tired </a:t>
            </a:r>
          </a:p>
          <a:p>
            <a:r>
              <a:rPr lang="en-CA" dirty="0"/>
              <a:t>sleep deprivation  </a:t>
            </a:r>
          </a:p>
          <a:p>
            <a:r>
              <a:rPr lang="en-CA" b="1" dirty="0"/>
              <a:t>Sleeping pills</a:t>
            </a:r>
          </a:p>
          <a:p>
            <a:r>
              <a:rPr lang="en-CA" dirty="0"/>
              <a:t>Back and joint pain</a:t>
            </a:r>
          </a:p>
          <a:p>
            <a:r>
              <a:rPr lang="en-CA" dirty="0"/>
              <a:t>Boozing </a:t>
            </a:r>
          </a:p>
          <a:p>
            <a:r>
              <a:rPr lang="en-CA" dirty="0"/>
              <a:t>Heartburn </a:t>
            </a:r>
          </a:p>
          <a:p>
            <a:r>
              <a:rPr lang="en-CA" b="1" dirty="0"/>
              <a:t>Stress/anxiety</a:t>
            </a:r>
            <a:endParaRPr lang="en-CA" b="1" dirty="0"/>
          </a:p>
        </p:txBody>
      </p:sp>
      <p:sp>
        <p:nvSpPr>
          <p:cNvPr id="8" name="Content Placeholder 7"/>
          <p:cNvSpPr>
            <a:spLocks noGrp="1"/>
          </p:cNvSpPr>
          <p:nvPr>
            <p:ph sz="quarter" idx="4"/>
          </p:nvPr>
        </p:nvSpPr>
        <p:spPr>
          <a:xfrm>
            <a:off x="4649788" y="1752600"/>
            <a:ext cx="4038600" cy="4362928"/>
          </a:xfrm>
        </p:spPr>
        <p:txBody>
          <a:bodyPr>
            <a:normAutofit fontScale="62500" lnSpcReduction="20000"/>
          </a:bodyPr>
          <a:lstStyle/>
          <a:p>
            <a:endParaRPr lang="en-CA" dirty="0"/>
          </a:p>
          <a:p>
            <a:r>
              <a:rPr lang="en-CA" dirty="0"/>
              <a:t> 10 15 minutes  leisure walk  </a:t>
            </a:r>
          </a:p>
          <a:p>
            <a:r>
              <a:rPr lang="en-CA" dirty="0"/>
              <a:t>watch TV  half an hour and go to bed</a:t>
            </a:r>
          </a:p>
          <a:p>
            <a:r>
              <a:rPr lang="en-CA" dirty="0"/>
              <a:t>don’t visit so late</a:t>
            </a:r>
          </a:p>
          <a:p>
            <a:r>
              <a:rPr lang="en-CA" dirty="0"/>
              <a:t>shut off  phone </a:t>
            </a:r>
          </a:p>
          <a:p>
            <a:r>
              <a:rPr lang="en-CA" dirty="0"/>
              <a:t>shower</a:t>
            </a:r>
          </a:p>
          <a:p>
            <a:r>
              <a:rPr lang="en-CA" dirty="0"/>
              <a:t>get up to breathe </a:t>
            </a:r>
          </a:p>
          <a:p>
            <a:r>
              <a:rPr lang="en-CA" dirty="0"/>
              <a:t>play w children after work </a:t>
            </a:r>
          </a:p>
          <a:p>
            <a:r>
              <a:rPr lang="en-CA" dirty="0"/>
              <a:t>lost weight, lower  blood sugar </a:t>
            </a:r>
          </a:p>
          <a:p>
            <a:r>
              <a:rPr lang="en-CA" dirty="0"/>
              <a:t>CrossFit </a:t>
            </a:r>
          </a:p>
          <a:p>
            <a:r>
              <a:rPr lang="en-CA" dirty="0"/>
              <a:t>Set goals to lose weight and get in shape </a:t>
            </a:r>
          </a:p>
          <a:p>
            <a:r>
              <a:rPr lang="en-CA" dirty="0"/>
              <a:t>Exercise </a:t>
            </a:r>
          </a:p>
          <a:p>
            <a:r>
              <a:rPr lang="en-CA" dirty="0"/>
              <a:t>Quit alcohol</a:t>
            </a:r>
          </a:p>
          <a:p>
            <a:r>
              <a:rPr lang="en-CA" dirty="0"/>
              <a:t>Tums </a:t>
            </a:r>
          </a:p>
          <a:p>
            <a:r>
              <a:rPr lang="en-CA" b="1" dirty="0"/>
              <a:t>Mental Health Therapist /workshops</a:t>
            </a:r>
          </a:p>
          <a:p>
            <a:endParaRPr lang="en-CA" dirty="0"/>
          </a:p>
          <a:p>
            <a:pPr marL="0" indent="0">
              <a:buNone/>
            </a:pPr>
            <a:endParaRPr lang="en-CA" dirty="0"/>
          </a:p>
          <a:p>
            <a:endParaRPr lang="en-CA" dirty="0"/>
          </a:p>
          <a:p>
            <a:endParaRPr lang="en-CA" dirty="0"/>
          </a:p>
          <a:p>
            <a:endParaRPr lang="en-CA" dirty="0"/>
          </a:p>
          <a:p>
            <a:endParaRPr lang="en-CA" dirty="0"/>
          </a:p>
        </p:txBody>
      </p:sp>
      <p:sp>
        <p:nvSpPr>
          <p:cNvPr id="4" name="Title 3"/>
          <p:cNvSpPr>
            <a:spLocks noGrp="1"/>
          </p:cNvSpPr>
          <p:nvPr>
            <p:ph type="title"/>
          </p:nvPr>
        </p:nvSpPr>
        <p:spPr/>
        <p:txBody>
          <a:bodyPr>
            <a:normAutofit fontScale="90000"/>
          </a:bodyPr>
          <a:lstStyle/>
          <a:p>
            <a:pPr lvl="0">
              <a:spcBef>
                <a:spcPts val="0"/>
              </a:spcBef>
            </a:pPr>
            <a:r>
              <a:rPr lang="en-CA" sz="4000" spc="0" dirty="0">
                <a:ln>
                  <a:noFill/>
                </a:ln>
                <a:solidFill>
                  <a:prstClr val="black"/>
                </a:solidFill>
                <a:effectLst/>
                <a:latin typeface="Calibri"/>
              </a:rPr>
              <a:t/>
            </a:r>
            <a:br>
              <a:rPr lang="en-CA" sz="4000" spc="0" dirty="0">
                <a:ln>
                  <a:noFill/>
                </a:ln>
                <a:solidFill>
                  <a:prstClr val="black"/>
                </a:solidFill>
                <a:effectLst/>
                <a:latin typeface="Calibri"/>
              </a:rPr>
            </a:br>
            <a:r>
              <a:rPr lang="en-CA" sz="2500" spc="0" dirty="0">
                <a:ln>
                  <a:noFill/>
                </a:ln>
                <a:solidFill>
                  <a:prstClr val="black"/>
                </a:solidFill>
                <a:effectLst/>
                <a:latin typeface="Calibri"/>
              </a:rPr>
              <a:t>What about our </a:t>
            </a:r>
            <a:r>
              <a:rPr lang="en-CA" sz="3200" b="1" spc="0" dirty="0">
                <a:ln>
                  <a:noFill/>
                </a:ln>
                <a:solidFill>
                  <a:prstClr val="black"/>
                </a:solidFill>
                <a:effectLst/>
                <a:latin typeface="Calibri"/>
              </a:rPr>
              <a:t>sleeping habits</a:t>
            </a:r>
            <a:r>
              <a:rPr lang="en-CA" sz="2500" spc="0" dirty="0">
                <a:ln>
                  <a:noFill/>
                </a:ln>
                <a:solidFill>
                  <a:prstClr val="black"/>
                </a:solidFill>
                <a:effectLst/>
                <a:latin typeface="Calibri"/>
              </a:rPr>
              <a:t>?</a:t>
            </a:r>
            <a:r>
              <a:rPr lang="en-CA" sz="2800" spc="0" dirty="0" smtClean="0">
                <a:ln>
                  <a:noFill/>
                </a:ln>
                <a:solidFill>
                  <a:prstClr val="black"/>
                </a:solidFill>
                <a:effectLst/>
                <a:latin typeface="Calibri"/>
              </a:rPr>
              <a:t> </a:t>
            </a:r>
            <a:endParaRPr lang="en-CA" sz="3200" spc="0" dirty="0">
              <a:ln>
                <a:noFill/>
              </a:ln>
              <a:solidFill>
                <a:prstClr val="black"/>
              </a:solidFill>
              <a:effectLst/>
              <a:latin typeface="Calibri"/>
              <a:ea typeface="+mn-ea"/>
              <a:cs typeface="+mn-cs"/>
            </a:endParaRPr>
          </a:p>
        </p:txBody>
      </p:sp>
      <p:sp>
        <p:nvSpPr>
          <p:cNvPr id="7" name="Text Placeholder 6"/>
          <p:cNvSpPr>
            <a:spLocks noGrp="1"/>
          </p:cNvSpPr>
          <p:nvPr>
            <p:ph type="body" idx="3"/>
          </p:nvPr>
        </p:nvSpPr>
        <p:spPr>
          <a:xfrm>
            <a:off x="4648200" y="1066801"/>
            <a:ext cx="4040188" cy="685799"/>
          </a:xfrm>
        </p:spPr>
        <p:txBody>
          <a:bodyPr/>
          <a:lstStyle/>
          <a:p>
            <a:r>
              <a:rPr lang="en-CA" dirty="0"/>
              <a:t>SOLUTIONS</a:t>
            </a:r>
          </a:p>
        </p:txBody>
      </p:sp>
    </p:spTree>
    <p:extLst>
      <p:ext uri="{BB962C8B-B14F-4D97-AF65-F5344CB8AC3E}">
        <p14:creationId xmlns:p14="http://schemas.microsoft.com/office/powerpoint/2010/main" val="2636738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pPr marL="0" indent="0">
              <a:buNone/>
            </a:pPr>
            <a:endParaRPr lang="en-US" sz="2800" dirty="0" smtClean="0"/>
          </a:p>
          <a:p>
            <a:r>
              <a:rPr lang="en-US" sz="2800" dirty="0" smtClean="0"/>
              <a:t>Cree </a:t>
            </a:r>
            <a:r>
              <a:rPr lang="en-US" sz="2800" dirty="0"/>
              <a:t>tipi teachings -</a:t>
            </a:r>
            <a:r>
              <a:rPr lang="en-US" sz="2800" dirty="0" smtClean="0"/>
              <a:t>  intervention approach</a:t>
            </a:r>
          </a:p>
          <a:p>
            <a:r>
              <a:rPr lang="en-CA" sz="2800" dirty="0" smtClean="0"/>
              <a:t>Views </a:t>
            </a:r>
            <a:r>
              <a:rPr lang="en-CA" sz="2800" dirty="0"/>
              <a:t>of traditional </a:t>
            </a:r>
            <a:r>
              <a:rPr lang="en-CA" sz="2800" dirty="0" smtClean="0"/>
              <a:t>/modern </a:t>
            </a:r>
            <a:r>
              <a:rPr lang="en-CA" sz="2800" dirty="0"/>
              <a:t>dwellings </a:t>
            </a:r>
            <a:endParaRPr lang="en-CA" sz="2800" dirty="0" smtClean="0"/>
          </a:p>
          <a:p>
            <a:r>
              <a:rPr lang="en-CA" sz="2800" dirty="0" smtClean="0"/>
              <a:t>Tipi represents kinship </a:t>
            </a:r>
            <a:r>
              <a:rPr lang="en-CA" sz="2800" dirty="0"/>
              <a:t>patterns and values of its </a:t>
            </a:r>
            <a:r>
              <a:rPr lang="en-CA" sz="2800" dirty="0" smtClean="0"/>
              <a:t>peoples</a:t>
            </a:r>
            <a:r>
              <a:rPr lang="en-CA" sz="2800" dirty="0"/>
              <a:t>. </a:t>
            </a:r>
            <a:endParaRPr lang="en-CA" sz="2800" dirty="0" smtClean="0"/>
          </a:p>
          <a:p>
            <a:r>
              <a:rPr lang="en-CA" sz="2800" dirty="0"/>
              <a:t>V</a:t>
            </a:r>
            <a:r>
              <a:rPr lang="en-CA" sz="2800" dirty="0" smtClean="0"/>
              <a:t>alues  inside  </a:t>
            </a:r>
            <a:r>
              <a:rPr lang="en-CA" sz="2800" dirty="0"/>
              <a:t>focus group discussions </a:t>
            </a:r>
            <a:endParaRPr lang="en-CA" sz="2800" dirty="0" smtClean="0"/>
          </a:p>
          <a:p>
            <a:r>
              <a:rPr lang="en-CA" sz="2800" dirty="0" smtClean="0"/>
              <a:t>Shape </a:t>
            </a:r>
            <a:r>
              <a:rPr lang="en-CA" sz="2800" dirty="0"/>
              <a:t>how participants </a:t>
            </a:r>
            <a:r>
              <a:rPr lang="en-CA" sz="2800" dirty="0" smtClean="0"/>
              <a:t>solve </a:t>
            </a:r>
            <a:r>
              <a:rPr lang="en-CA" sz="2800" dirty="0"/>
              <a:t>health and housing issues </a:t>
            </a:r>
            <a:endParaRPr lang="en-CA" sz="2800" dirty="0" smtClean="0"/>
          </a:p>
          <a:p>
            <a:r>
              <a:rPr lang="en-CA" sz="2800" dirty="0"/>
              <a:t>P</a:t>
            </a:r>
            <a:r>
              <a:rPr lang="en-CA" sz="2800" dirty="0" smtClean="0"/>
              <a:t>romote/maintain </a:t>
            </a:r>
            <a:r>
              <a:rPr lang="en-CA" sz="2800" dirty="0"/>
              <a:t>cultural preservation.</a:t>
            </a:r>
            <a:endParaRPr lang="en-US" sz="2800" dirty="0"/>
          </a:p>
          <a:p>
            <a:pPr marL="0" indent="0">
              <a:buNone/>
            </a:pPr>
            <a:endParaRPr lang="en-US" sz="2800" dirty="0"/>
          </a:p>
        </p:txBody>
      </p:sp>
      <p:sp>
        <p:nvSpPr>
          <p:cNvPr id="2" name="Title 1"/>
          <p:cNvSpPr>
            <a:spLocks noGrp="1"/>
          </p:cNvSpPr>
          <p:nvPr>
            <p:ph type="title"/>
          </p:nvPr>
        </p:nvSpPr>
        <p:spPr>
          <a:xfrm>
            <a:off x="457200" y="-457200"/>
            <a:ext cx="8229600" cy="1676400"/>
          </a:xfrm>
        </p:spPr>
        <p:txBody>
          <a:bodyPr>
            <a:noAutofit/>
          </a:bodyPr>
          <a:lstStyle/>
          <a:p>
            <a:r>
              <a:rPr lang="en-US" sz="2400" dirty="0" smtClean="0"/>
              <a:t/>
            </a:r>
            <a:br>
              <a:rPr lang="en-US" sz="2400" dirty="0" smtClean="0"/>
            </a:br>
            <a:r>
              <a:rPr lang="en-CA" sz="2400" dirty="0" smtClean="0">
                <a:solidFill>
                  <a:schemeClr val="tx1"/>
                </a:solidFill>
              </a:rPr>
              <a:t> </a:t>
            </a:r>
            <a:r>
              <a:rPr lang="en-CA" sz="1600" dirty="0" smtClean="0">
                <a:solidFill>
                  <a:schemeClr val="tx1"/>
                </a:solidFill>
              </a:rPr>
              <a:t>What do two First Nations communities living in differing environmental contexts ( Woodlands Cree and Willow Cree ) see as strategies (home, housing, community)  that are amenable to intervention in First Nations people living on reserves in rural Saskatchewan?</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4141415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7391400"/>
          </a:xfrm>
        </p:spPr>
        <p:txBody>
          <a:bodyPr>
            <a:noAutofit/>
          </a:bodyPr>
          <a:lstStyle/>
          <a:p>
            <a:r>
              <a:rPr lang="en-US" sz="2400" b="1" dirty="0"/>
              <a:t> </a:t>
            </a:r>
            <a:r>
              <a:rPr lang="en-US" sz="2800" b="1" dirty="0" smtClean="0"/>
              <a:t>Cree </a:t>
            </a:r>
            <a:r>
              <a:rPr lang="en-US" sz="2800" b="1" dirty="0"/>
              <a:t>tipi teachings -</a:t>
            </a:r>
            <a:r>
              <a:rPr lang="en-US" sz="2800" b="1" dirty="0" smtClean="0"/>
              <a:t>  intervention approach</a:t>
            </a:r>
          </a:p>
          <a:p>
            <a:r>
              <a:rPr lang="en-CA" sz="2800" dirty="0"/>
              <a:t> </a:t>
            </a:r>
            <a:r>
              <a:rPr lang="en-CA" sz="2800" dirty="0" smtClean="0"/>
              <a:t>Obedience</a:t>
            </a:r>
            <a:r>
              <a:rPr lang="en-CA" sz="2800" dirty="0"/>
              <a:t> Kinship</a:t>
            </a:r>
          </a:p>
          <a:p>
            <a:r>
              <a:rPr lang="en-CA" sz="2800" dirty="0"/>
              <a:t>Cleanliness</a:t>
            </a:r>
          </a:p>
          <a:p>
            <a:r>
              <a:rPr lang="en-CA" sz="2800" dirty="0"/>
              <a:t> Thankfulness</a:t>
            </a:r>
          </a:p>
          <a:p>
            <a:r>
              <a:rPr lang="en-CA" sz="2800" dirty="0"/>
              <a:t>Sharing</a:t>
            </a:r>
          </a:p>
          <a:p>
            <a:r>
              <a:rPr lang="en-CA" sz="2800" dirty="0"/>
              <a:t> Strength</a:t>
            </a:r>
          </a:p>
          <a:p>
            <a:r>
              <a:rPr lang="en-CA" sz="2800" dirty="0"/>
              <a:t> Good Child </a:t>
            </a:r>
            <a:r>
              <a:rPr lang="en-CA" sz="2800" dirty="0" smtClean="0"/>
              <a:t>Rearing</a:t>
            </a:r>
            <a:endParaRPr lang="en-CA" sz="2800" dirty="0"/>
          </a:p>
          <a:p>
            <a:r>
              <a:rPr lang="en-CA" sz="2800" dirty="0"/>
              <a:t> Respect</a:t>
            </a:r>
          </a:p>
          <a:p>
            <a:r>
              <a:rPr lang="en-CA" sz="2800" dirty="0"/>
              <a:t> Humility</a:t>
            </a:r>
          </a:p>
          <a:p>
            <a:r>
              <a:rPr lang="en-CA" sz="2800" dirty="0"/>
              <a:t> Happiness</a:t>
            </a:r>
          </a:p>
          <a:p>
            <a:r>
              <a:rPr lang="en-CA" sz="2800" dirty="0"/>
              <a:t> Love</a:t>
            </a:r>
          </a:p>
          <a:p>
            <a:r>
              <a:rPr lang="en-CA" sz="2800" dirty="0"/>
              <a:t> Faith</a:t>
            </a:r>
          </a:p>
          <a:p>
            <a:r>
              <a:rPr lang="en-CA" sz="2800" dirty="0"/>
              <a:t> Hope</a:t>
            </a:r>
          </a:p>
          <a:p>
            <a:endParaRPr lang="en-US" sz="2800" dirty="0" smtClean="0"/>
          </a:p>
        </p:txBody>
      </p:sp>
      <p:sp>
        <p:nvSpPr>
          <p:cNvPr id="2" name="Title 1"/>
          <p:cNvSpPr>
            <a:spLocks noGrp="1"/>
          </p:cNvSpPr>
          <p:nvPr>
            <p:ph type="title"/>
          </p:nvPr>
        </p:nvSpPr>
        <p:spPr>
          <a:xfrm>
            <a:off x="609600" y="-381000"/>
            <a:ext cx="8229600" cy="1447800"/>
          </a:xfrm>
        </p:spPr>
        <p:txBody>
          <a:bodyPr>
            <a:noAutofit/>
          </a:bodyPr>
          <a:lstStyle/>
          <a:p>
            <a:r>
              <a:rPr lang="en-US" sz="2400" dirty="0" smtClean="0"/>
              <a:t/>
            </a:r>
            <a:br>
              <a:rPr lang="en-US" sz="2400" dirty="0" smtClean="0"/>
            </a:br>
            <a:r>
              <a:rPr lang="en-CA" sz="2400" dirty="0" smtClean="0">
                <a:solidFill>
                  <a:schemeClr val="tx1"/>
                </a:solidFill>
              </a:rPr>
              <a:t> </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816813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a:t>Hope:</a:t>
            </a:r>
            <a:endParaRPr lang="en-US" dirty="0"/>
          </a:p>
        </p:txBody>
      </p:sp>
      <p:sp>
        <p:nvSpPr>
          <p:cNvPr id="5" name="Content Placeholder 4"/>
          <p:cNvSpPr>
            <a:spLocks noGrp="1"/>
          </p:cNvSpPr>
          <p:nvPr>
            <p:ph sz="half" idx="2"/>
          </p:nvPr>
        </p:nvSpPr>
        <p:spPr/>
        <p:txBody>
          <a:bodyPr/>
          <a:lstStyle/>
          <a:p>
            <a:pPr marL="0" indent="0">
              <a:buNone/>
            </a:pPr>
            <a:r>
              <a:rPr lang="en-CA" b="1" dirty="0"/>
              <a:t>W</a:t>
            </a:r>
            <a:r>
              <a:rPr lang="en-CA" b="1" dirty="0" smtClean="0"/>
              <a:t>e </a:t>
            </a:r>
            <a:r>
              <a:rPr lang="en-CA" b="1" dirty="0"/>
              <a:t>must maintain hope for ourselves, our family and our community, both materially and spiritually</a:t>
            </a:r>
            <a:endParaRPr lang="en-US" dirty="0"/>
          </a:p>
        </p:txBody>
      </p:sp>
      <p:sp>
        <p:nvSpPr>
          <p:cNvPr id="7" name="Content Placeholder 6"/>
          <p:cNvSpPr>
            <a:spLocks noGrp="1"/>
          </p:cNvSpPr>
          <p:nvPr>
            <p:ph sz="quarter" idx="4"/>
          </p:nvPr>
        </p:nvSpPr>
        <p:spPr/>
        <p:txBody>
          <a:bodyPr>
            <a:normAutofit fontScale="92500" lnSpcReduction="20000"/>
          </a:bodyPr>
          <a:lstStyle/>
          <a:p>
            <a:r>
              <a:rPr lang="en-CA" dirty="0" smtClean="0"/>
              <a:t>‘I </a:t>
            </a:r>
            <a:r>
              <a:rPr lang="en-CA" dirty="0"/>
              <a:t>only smoke when I drink and I'm cutting down my drinking so that's a another step for me. So slowing down my smoking and drinking. And being more open to my spirituality, you know, and letting go of all the bad stuff and what the good stuff come </a:t>
            </a:r>
            <a:r>
              <a:rPr lang="en-CA" dirty="0" smtClean="0"/>
              <a:t>in is leading to a </a:t>
            </a:r>
            <a:r>
              <a:rPr lang="en-CA" dirty="0"/>
              <a:t>healthier life for </a:t>
            </a:r>
            <a:r>
              <a:rPr lang="en-CA" dirty="0" smtClean="0"/>
              <a:t>me.’</a:t>
            </a:r>
            <a:endParaRPr lang="en-US" dirty="0"/>
          </a:p>
        </p:txBody>
      </p:sp>
      <p:sp>
        <p:nvSpPr>
          <p:cNvPr id="2" name="Title 1"/>
          <p:cNvSpPr>
            <a:spLocks noGrp="1"/>
          </p:cNvSpPr>
          <p:nvPr>
            <p:ph type="title"/>
          </p:nvPr>
        </p:nvSpPr>
        <p:spPr/>
        <p:txBody>
          <a:bodyPr>
            <a:normAutofit/>
          </a:bodyPr>
          <a:lstStyle/>
          <a:p>
            <a:r>
              <a:rPr lang="en-CA" sz="3200" dirty="0">
                <a:solidFill>
                  <a:schemeClr val="tx1"/>
                </a:solidFill>
              </a:rPr>
              <a:t>V</a:t>
            </a:r>
            <a:r>
              <a:rPr lang="en-CA" sz="3200" dirty="0" smtClean="0">
                <a:solidFill>
                  <a:schemeClr val="tx1"/>
                </a:solidFill>
              </a:rPr>
              <a:t>alues  in  focus group discussions</a:t>
            </a:r>
            <a:endParaRPr lang="en-US" sz="3200" dirty="0">
              <a:solidFill>
                <a:schemeClr val="tx1"/>
              </a:solidFill>
            </a:endParaRPr>
          </a:p>
        </p:txBody>
      </p:sp>
      <p:sp>
        <p:nvSpPr>
          <p:cNvPr id="6" name="Text Placeholder 5"/>
          <p:cNvSpPr>
            <a:spLocks noGrp="1"/>
          </p:cNvSpPr>
          <p:nvPr>
            <p:ph type="body" idx="3"/>
          </p:nvPr>
        </p:nvSpPr>
        <p:spPr/>
        <p:txBody>
          <a:bodyPr/>
          <a:lstStyle/>
          <a:p>
            <a:r>
              <a:rPr lang="en-US" dirty="0" smtClean="0"/>
              <a:t>Guidance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12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a:t>Good Child Rearing:</a:t>
            </a:r>
            <a:endParaRPr lang="en-US" dirty="0"/>
          </a:p>
        </p:txBody>
      </p:sp>
      <p:sp>
        <p:nvSpPr>
          <p:cNvPr id="5" name="Content Placeholder 4"/>
          <p:cNvSpPr>
            <a:spLocks noGrp="1"/>
          </p:cNvSpPr>
          <p:nvPr>
            <p:ph sz="half" idx="2"/>
          </p:nvPr>
        </p:nvSpPr>
        <p:spPr/>
        <p:txBody>
          <a:bodyPr>
            <a:normAutofit/>
          </a:bodyPr>
          <a:lstStyle/>
          <a:p>
            <a:pPr marL="0" indent="0">
              <a:buNone/>
            </a:pPr>
            <a:r>
              <a:rPr lang="en-CA" b="1" dirty="0"/>
              <a:t>C</a:t>
            </a:r>
            <a:r>
              <a:rPr lang="en-CA" b="1" dirty="0" smtClean="0"/>
              <a:t>hildren </a:t>
            </a:r>
            <a:r>
              <a:rPr lang="en-CA" b="1" dirty="0"/>
              <a:t>are gifts from the Creator. They are given to us on loan to care for and to be responsible for their well being</a:t>
            </a:r>
            <a:r>
              <a:rPr lang="en-CA" dirty="0"/>
              <a:t>. </a:t>
            </a:r>
            <a:r>
              <a:rPr lang="en-CA" b="1" dirty="0"/>
              <a:t>They represent the continuity of our circle of life.</a:t>
            </a:r>
            <a:endParaRPr lang="en-US" b="1" dirty="0"/>
          </a:p>
          <a:p>
            <a:endParaRPr lang="en-US" dirty="0"/>
          </a:p>
        </p:txBody>
      </p:sp>
      <p:sp>
        <p:nvSpPr>
          <p:cNvPr id="7" name="Content Placeholder 6"/>
          <p:cNvSpPr>
            <a:spLocks noGrp="1"/>
          </p:cNvSpPr>
          <p:nvPr>
            <p:ph sz="quarter" idx="4"/>
          </p:nvPr>
        </p:nvSpPr>
        <p:spPr/>
        <p:txBody>
          <a:bodyPr>
            <a:normAutofit fontScale="92500" lnSpcReduction="20000"/>
          </a:bodyPr>
          <a:lstStyle/>
          <a:p>
            <a:r>
              <a:rPr lang="en-CA" dirty="0" smtClean="0"/>
              <a:t>Role modelling by being a healthier person yourself</a:t>
            </a:r>
          </a:p>
          <a:p>
            <a:r>
              <a:rPr lang="en-CA" dirty="0" smtClean="0"/>
              <a:t>Join  parent support groups </a:t>
            </a:r>
          </a:p>
          <a:p>
            <a:r>
              <a:rPr lang="en-CA" dirty="0" smtClean="0"/>
              <a:t>Set structure through  family meetings </a:t>
            </a:r>
          </a:p>
          <a:p>
            <a:r>
              <a:rPr lang="en-CA" dirty="0" smtClean="0"/>
              <a:t>Model reading to create awareness </a:t>
            </a:r>
          </a:p>
          <a:p>
            <a:r>
              <a:rPr lang="en-CA" dirty="0" smtClean="0"/>
              <a:t>More exercise for healthier sleep</a:t>
            </a:r>
          </a:p>
          <a:p>
            <a:r>
              <a:rPr lang="en-CA" dirty="0" smtClean="0"/>
              <a:t>Fresh air daily</a:t>
            </a:r>
            <a:endParaRPr lang="en-CA" dirty="0"/>
          </a:p>
        </p:txBody>
      </p:sp>
      <p:sp>
        <p:nvSpPr>
          <p:cNvPr id="2" name="Title 1"/>
          <p:cNvSpPr>
            <a:spLocks noGrp="1"/>
          </p:cNvSpPr>
          <p:nvPr>
            <p:ph type="title"/>
          </p:nvPr>
        </p:nvSpPr>
        <p:spPr/>
        <p:txBody>
          <a:bodyPr>
            <a:normAutofit/>
          </a:bodyPr>
          <a:lstStyle/>
          <a:p>
            <a:r>
              <a:rPr lang="en-CA" sz="3200" dirty="0">
                <a:solidFill>
                  <a:schemeClr val="tx1"/>
                </a:solidFill>
              </a:rPr>
              <a:t>V</a:t>
            </a:r>
            <a:r>
              <a:rPr lang="en-CA" sz="3200" dirty="0" smtClean="0">
                <a:solidFill>
                  <a:schemeClr val="tx1"/>
                </a:solidFill>
              </a:rPr>
              <a:t>alues implicit in  focus group discussions</a:t>
            </a:r>
            <a:endParaRPr lang="en-US" sz="3200" dirty="0">
              <a:solidFill>
                <a:schemeClr val="tx1"/>
              </a:solidFill>
            </a:endParaRPr>
          </a:p>
        </p:txBody>
      </p:sp>
      <p:sp>
        <p:nvSpPr>
          <p:cNvPr id="6" name="Text Placeholder 5"/>
          <p:cNvSpPr>
            <a:spLocks noGrp="1"/>
          </p:cNvSpPr>
          <p:nvPr>
            <p:ph type="body" idx="3"/>
          </p:nvPr>
        </p:nvSpPr>
        <p:spPr/>
        <p:txBody>
          <a:bodyPr/>
          <a:lstStyle/>
          <a:p>
            <a:r>
              <a:rPr lang="en-US" dirty="0" smtClean="0"/>
              <a:t>Guidance</a:t>
            </a:r>
            <a:endParaRPr lang="en-US" dirty="0"/>
          </a:p>
        </p:txBody>
      </p:sp>
    </p:spTree>
    <p:extLst>
      <p:ext uri="{BB962C8B-B14F-4D97-AF65-F5344CB8AC3E}">
        <p14:creationId xmlns:p14="http://schemas.microsoft.com/office/powerpoint/2010/main" val="1679240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Sharing</a:t>
            </a:r>
            <a:endParaRPr lang="en-US" dirty="0"/>
          </a:p>
        </p:txBody>
      </p:sp>
      <p:sp>
        <p:nvSpPr>
          <p:cNvPr id="5" name="Content Placeholder 4"/>
          <p:cNvSpPr>
            <a:spLocks noGrp="1"/>
          </p:cNvSpPr>
          <p:nvPr>
            <p:ph sz="half" idx="2"/>
          </p:nvPr>
        </p:nvSpPr>
        <p:spPr/>
        <p:txBody>
          <a:bodyPr>
            <a:normAutofit/>
          </a:bodyPr>
          <a:lstStyle/>
          <a:p>
            <a:pPr marL="0" indent="0">
              <a:buNone/>
            </a:pPr>
            <a:r>
              <a:rPr lang="en-CA" b="1" dirty="0"/>
              <a:t>W</a:t>
            </a:r>
            <a:r>
              <a:rPr lang="en-CA" b="1" dirty="0" smtClean="0"/>
              <a:t>e </a:t>
            </a:r>
            <a:r>
              <a:rPr lang="en-CA" b="1" dirty="0"/>
              <a:t>learn to be a productive part of our family by helping and </a:t>
            </a:r>
            <a:r>
              <a:rPr lang="en-CA" b="1" dirty="0" smtClean="0"/>
              <a:t>sharing</a:t>
            </a:r>
            <a:endParaRPr lang="en-US" dirty="0"/>
          </a:p>
        </p:txBody>
      </p:sp>
      <p:sp>
        <p:nvSpPr>
          <p:cNvPr id="7" name="Content Placeholder 6"/>
          <p:cNvSpPr>
            <a:spLocks noGrp="1"/>
          </p:cNvSpPr>
          <p:nvPr>
            <p:ph sz="quarter" idx="4"/>
          </p:nvPr>
        </p:nvSpPr>
        <p:spPr>
          <a:xfrm>
            <a:off x="4191000" y="2201896"/>
            <a:ext cx="4497388" cy="3913632"/>
          </a:xfrm>
        </p:spPr>
        <p:txBody>
          <a:bodyPr>
            <a:normAutofit fontScale="25000" lnSpcReduction="20000"/>
          </a:bodyPr>
          <a:lstStyle/>
          <a:p>
            <a:r>
              <a:rPr lang="en-CA" sz="7200" dirty="0" smtClean="0"/>
              <a:t>‘I </a:t>
            </a:r>
            <a:r>
              <a:rPr lang="en-CA" sz="7200" dirty="0"/>
              <a:t>think keeping kids physically active because </a:t>
            </a:r>
            <a:r>
              <a:rPr lang="en-CA" sz="7200" dirty="0" smtClean="0"/>
              <a:t>obesity </a:t>
            </a:r>
            <a:r>
              <a:rPr lang="en-CA" sz="7200" dirty="0"/>
              <a:t>is a big factor in our reserve </a:t>
            </a:r>
            <a:r>
              <a:rPr lang="en-CA" sz="7200" dirty="0" smtClean="0"/>
              <a:t>here… </a:t>
            </a:r>
            <a:r>
              <a:rPr lang="en-CA" sz="7200" dirty="0"/>
              <a:t>s</a:t>
            </a:r>
            <a:r>
              <a:rPr lang="en-CA" sz="7200" dirty="0" smtClean="0"/>
              <a:t>o  </a:t>
            </a:r>
            <a:r>
              <a:rPr lang="en-CA" sz="7200" b="1" dirty="0"/>
              <a:t>I started soccer three times a week and it's </a:t>
            </a:r>
            <a:r>
              <a:rPr lang="en-CA" sz="7200" b="1" dirty="0" smtClean="0"/>
              <a:t>free for   </a:t>
            </a:r>
            <a:r>
              <a:rPr lang="en-CA" sz="7200" b="1" dirty="0"/>
              <a:t>three it to eight-year-olds</a:t>
            </a:r>
            <a:r>
              <a:rPr lang="en-CA" sz="7200" dirty="0"/>
              <a:t>, and they don't need soccer equipment </a:t>
            </a:r>
            <a:r>
              <a:rPr lang="en-CA" sz="7200" dirty="0" smtClean="0"/>
              <a:t>because it's </a:t>
            </a:r>
            <a:r>
              <a:rPr lang="en-CA" sz="7200" dirty="0"/>
              <a:t>expensive. </a:t>
            </a:r>
            <a:r>
              <a:rPr lang="en-CA" sz="7200" dirty="0" smtClean="0"/>
              <a:t>All </a:t>
            </a:r>
            <a:r>
              <a:rPr lang="en-CA" sz="7200" dirty="0"/>
              <a:t>sports out </a:t>
            </a:r>
            <a:r>
              <a:rPr lang="en-CA" sz="7200" dirty="0" smtClean="0"/>
              <a:t>here, </a:t>
            </a:r>
            <a:r>
              <a:rPr lang="en-CA" sz="7200" dirty="0"/>
              <a:t>they cost money to get your </a:t>
            </a:r>
            <a:r>
              <a:rPr lang="en-CA" sz="7200" dirty="0" smtClean="0"/>
              <a:t>kids </a:t>
            </a:r>
            <a:r>
              <a:rPr lang="en-CA" sz="7200" dirty="0"/>
              <a:t>and, and then you have to get the equipment and </a:t>
            </a:r>
            <a:r>
              <a:rPr lang="en-CA" sz="7200" dirty="0" smtClean="0"/>
              <a:t>everything... it's </a:t>
            </a:r>
            <a:r>
              <a:rPr lang="en-CA" sz="7200" dirty="0"/>
              <a:t>a big problem especially if you're only getting $250 a month. </a:t>
            </a:r>
            <a:r>
              <a:rPr lang="en-CA" sz="7200" dirty="0" smtClean="0"/>
              <a:t>..</a:t>
            </a:r>
            <a:r>
              <a:rPr lang="en-CA" sz="7200" b="1" dirty="0" smtClean="0"/>
              <a:t>and </a:t>
            </a:r>
            <a:r>
              <a:rPr lang="en-CA" sz="7200" b="1" dirty="0"/>
              <a:t>I provide everything </a:t>
            </a:r>
            <a:r>
              <a:rPr lang="en-CA" sz="7200" b="1" dirty="0" smtClean="0"/>
              <a:t>else , the </a:t>
            </a:r>
            <a:r>
              <a:rPr lang="en-CA" sz="7200" b="1" dirty="0"/>
              <a:t>nets and the balls </a:t>
            </a:r>
            <a:r>
              <a:rPr lang="en-CA" sz="7200" b="1" dirty="0" smtClean="0"/>
              <a:t>… </a:t>
            </a:r>
            <a:r>
              <a:rPr lang="en-CA" sz="7200" b="1" dirty="0"/>
              <a:t>Just to show them a healthy lifestyle and I think eating </a:t>
            </a:r>
            <a:r>
              <a:rPr lang="en-CA" sz="7200" b="1" dirty="0" smtClean="0"/>
              <a:t>too. </a:t>
            </a:r>
            <a:r>
              <a:rPr lang="en-CA" sz="7200" b="1" dirty="0"/>
              <a:t>Like </a:t>
            </a:r>
            <a:r>
              <a:rPr lang="en-CA" sz="7200" b="1" dirty="0" smtClean="0"/>
              <a:t>obesity </a:t>
            </a:r>
            <a:r>
              <a:rPr lang="en-CA" sz="7200" b="1" dirty="0"/>
              <a:t>is a big factor in our reserve </a:t>
            </a:r>
            <a:r>
              <a:rPr lang="en-CA" sz="7200" b="1" dirty="0" smtClean="0"/>
              <a:t>and I </a:t>
            </a:r>
            <a:r>
              <a:rPr lang="en-CA" sz="7200" b="1" dirty="0"/>
              <a:t>just give more healthy </a:t>
            </a:r>
            <a:r>
              <a:rPr lang="en-CA" sz="7200" b="1" dirty="0" smtClean="0"/>
              <a:t>snacks</a:t>
            </a:r>
            <a:r>
              <a:rPr lang="en-CA" b="1" dirty="0" smtClean="0"/>
              <a:t>.’’</a:t>
            </a:r>
            <a:endParaRPr lang="en-US" b="1" dirty="0"/>
          </a:p>
        </p:txBody>
      </p:sp>
      <p:sp>
        <p:nvSpPr>
          <p:cNvPr id="2" name="Title 1"/>
          <p:cNvSpPr>
            <a:spLocks noGrp="1"/>
          </p:cNvSpPr>
          <p:nvPr>
            <p:ph type="title"/>
          </p:nvPr>
        </p:nvSpPr>
        <p:spPr/>
        <p:txBody>
          <a:bodyPr>
            <a:normAutofit/>
          </a:bodyPr>
          <a:lstStyle/>
          <a:p>
            <a:r>
              <a:rPr lang="en-CA" sz="3200" dirty="0">
                <a:solidFill>
                  <a:schemeClr val="tx1"/>
                </a:solidFill>
              </a:rPr>
              <a:t>V</a:t>
            </a:r>
            <a:r>
              <a:rPr lang="en-CA" sz="3200" dirty="0" smtClean="0">
                <a:solidFill>
                  <a:schemeClr val="tx1"/>
                </a:solidFill>
              </a:rPr>
              <a:t>alues implicit in  focus group discussions</a:t>
            </a:r>
            <a:endParaRPr lang="en-US" sz="3200" dirty="0">
              <a:solidFill>
                <a:schemeClr val="tx1"/>
              </a:solidFill>
            </a:endParaRPr>
          </a:p>
        </p:txBody>
      </p:sp>
      <p:sp>
        <p:nvSpPr>
          <p:cNvPr id="6" name="Text Placeholder 5"/>
          <p:cNvSpPr>
            <a:spLocks noGrp="1"/>
          </p:cNvSpPr>
          <p:nvPr>
            <p:ph type="body" idx="3"/>
          </p:nvPr>
        </p:nvSpPr>
        <p:spPr/>
        <p:txBody>
          <a:bodyPr/>
          <a:lstStyle/>
          <a:p>
            <a:r>
              <a:rPr lang="en-US" dirty="0" smtClean="0"/>
              <a:t>Guidance</a:t>
            </a:r>
            <a:endParaRPr lang="en-US" dirty="0"/>
          </a:p>
        </p:txBody>
      </p:sp>
    </p:spTree>
    <p:extLst>
      <p:ext uri="{BB962C8B-B14F-4D97-AF65-F5344CB8AC3E}">
        <p14:creationId xmlns:p14="http://schemas.microsoft.com/office/powerpoint/2010/main" val="2465707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a:t>Ultimate Protection</a:t>
            </a:r>
            <a:endParaRPr lang="en-US" dirty="0"/>
          </a:p>
        </p:txBody>
      </p:sp>
      <p:sp>
        <p:nvSpPr>
          <p:cNvPr id="5" name="Content Placeholder 4"/>
          <p:cNvSpPr>
            <a:spLocks noGrp="1"/>
          </p:cNvSpPr>
          <p:nvPr>
            <p:ph sz="half" idx="2"/>
          </p:nvPr>
        </p:nvSpPr>
        <p:spPr/>
        <p:txBody>
          <a:bodyPr>
            <a:normAutofit/>
          </a:bodyPr>
          <a:lstStyle/>
          <a:p>
            <a:pPr marL="0" indent="0">
              <a:buNone/>
            </a:pPr>
            <a:r>
              <a:rPr lang="en-CA" b="1" dirty="0"/>
              <a:t>T</a:t>
            </a:r>
            <a:r>
              <a:rPr lang="en-CA" b="1" dirty="0" smtClean="0"/>
              <a:t>he </a:t>
            </a:r>
            <a:r>
              <a:rPr lang="en-CA" b="1" dirty="0"/>
              <a:t>ultimate responsibility is to achieve and protect a healthy balanced and caring mind, body and spirit as individuals, family and community of nations</a:t>
            </a:r>
            <a:r>
              <a:rPr lang="en-CA" dirty="0" smtClean="0"/>
              <a:t>.</a:t>
            </a:r>
            <a:endParaRPr lang="en-US" dirty="0"/>
          </a:p>
        </p:txBody>
      </p:sp>
      <p:sp>
        <p:nvSpPr>
          <p:cNvPr id="7" name="Content Placeholder 6"/>
          <p:cNvSpPr>
            <a:spLocks noGrp="1"/>
          </p:cNvSpPr>
          <p:nvPr>
            <p:ph sz="quarter" idx="4"/>
          </p:nvPr>
        </p:nvSpPr>
        <p:spPr/>
        <p:txBody>
          <a:bodyPr>
            <a:normAutofit fontScale="85000" lnSpcReduction="20000"/>
          </a:bodyPr>
          <a:lstStyle/>
          <a:p>
            <a:r>
              <a:rPr lang="en-CA" dirty="0" smtClean="0">
                <a:ea typeface="Calibri"/>
                <a:cs typeface="Times New Roman"/>
              </a:rPr>
              <a:t>‘ I honestly believe … we can be </a:t>
            </a:r>
            <a:r>
              <a:rPr lang="en-CA" b="1" dirty="0" smtClean="0">
                <a:ea typeface="Calibri"/>
                <a:cs typeface="Times New Roman"/>
              </a:rPr>
              <a:t>happier if we’re doing the right things</a:t>
            </a:r>
            <a:r>
              <a:rPr lang="en-CA" dirty="0" smtClean="0">
                <a:ea typeface="Calibri"/>
                <a:cs typeface="Times New Roman"/>
              </a:rPr>
              <a:t>. Like when I hear people tell me, I’m doing this now (sports). And you can see a </a:t>
            </a:r>
            <a:r>
              <a:rPr lang="en-CA" b="1" dirty="0" smtClean="0">
                <a:ea typeface="Calibri"/>
                <a:cs typeface="Times New Roman"/>
              </a:rPr>
              <a:t>glow in their eyes</a:t>
            </a:r>
            <a:r>
              <a:rPr lang="en-CA" dirty="0" smtClean="0">
                <a:ea typeface="Calibri"/>
                <a:cs typeface="Times New Roman"/>
              </a:rPr>
              <a:t>…if they can feel good about themselves that makes me feel good because I know we are influencing, especially that little </a:t>
            </a:r>
            <a:r>
              <a:rPr lang="en-CA" dirty="0" err="1" smtClean="0">
                <a:ea typeface="Calibri"/>
                <a:cs typeface="Times New Roman"/>
              </a:rPr>
              <a:t>CrossFit</a:t>
            </a:r>
            <a:r>
              <a:rPr lang="en-CA" dirty="0" smtClean="0">
                <a:ea typeface="Calibri"/>
                <a:cs typeface="Times New Roman"/>
              </a:rPr>
              <a:t> group we have in our community. You know, </a:t>
            </a:r>
            <a:r>
              <a:rPr lang="en-CA" b="1" dirty="0" smtClean="0">
                <a:ea typeface="Calibri"/>
                <a:cs typeface="Times New Roman"/>
              </a:rPr>
              <a:t>more people are starting to get involved.’</a:t>
            </a:r>
            <a:endParaRPr lang="en-CA" b="1" dirty="0" smtClean="0"/>
          </a:p>
          <a:p>
            <a:endParaRPr lang="en-US" dirty="0"/>
          </a:p>
        </p:txBody>
      </p:sp>
      <p:sp>
        <p:nvSpPr>
          <p:cNvPr id="2" name="Title 1"/>
          <p:cNvSpPr>
            <a:spLocks noGrp="1"/>
          </p:cNvSpPr>
          <p:nvPr>
            <p:ph type="title"/>
          </p:nvPr>
        </p:nvSpPr>
        <p:spPr/>
        <p:txBody>
          <a:bodyPr>
            <a:normAutofit/>
          </a:bodyPr>
          <a:lstStyle/>
          <a:p>
            <a:r>
              <a:rPr lang="en-CA" sz="3200" dirty="0">
                <a:solidFill>
                  <a:schemeClr val="tx1"/>
                </a:solidFill>
              </a:rPr>
              <a:t>V</a:t>
            </a:r>
            <a:r>
              <a:rPr lang="en-CA" sz="3200" dirty="0" smtClean="0">
                <a:solidFill>
                  <a:schemeClr val="tx1"/>
                </a:solidFill>
              </a:rPr>
              <a:t>alues implicit in  focus group discussions</a:t>
            </a:r>
            <a:endParaRPr lang="en-US" sz="3200" dirty="0">
              <a:solidFill>
                <a:schemeClr val="tx1"/>
              </a:solidFill>
            </a:endParaRPr>
          </a:p>
        </p:txBody>
      </p:sp>
      <p:sp>
        <p:nvSpPr>
          <p:cNvPr id="6" name="Text Placeholder 5"/>
          <p:cNvSpPr>
            <a:spLocks noGrp="1"/>
          </p:cNvSpPr>
          <p:nvPr>
            <p:ph type="body" idx="3"/>
          </p:nvPr>
        </p:nvSpPr>
        <p:spPr/>
        <p:txBody>
          <a:bodyPr/>
          <a:lstStyle/>
          <a:p>
            <a:r>
              <a:rPr lang="en-US" dirty="0" smtClean="0"/>
              <a:t>Guidance</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198" y="5008420"/>
            <a:ext cx="152400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07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rmAutofit fontScale="70000" lnSpcReduction="20000"/>
          </a:bodyPr>
          <a:lstStyle/>
          <a:p>
            <a:pPr>
              <a:buFont typeface="Wingdings" panose="05000000000000000000" pitchFamily="2" charset="2"/>
              <a:buChar char="Ø"/>
            </a:pPr>
            <a:r>
              <a:rPr lang="en-US" sz="2600" b="1" dirty="0" smtClean="0"/>
              <a:t>Both Treaty Six members</a:t>
            </a:r>
          </a:p>
          <a:p>
            <a:pPr marL="0" indent="0">
              <a:buNone/>
            </a:pPr>
            <a:endParaRPr lang="en-US" sz="2600" dirty="0" smtClean="0"/>
          </a:p>
          <a:p>
            <a:pPr>
              <a:buFont typeface="Wingdings" panose="05000000000000000000" pitchFamily="2" charset="2"/>
              <a:buChar char="Ø"/>
            </a:pPr>
            <a:r>
              <a:rPr lang="en-US" sz="2600" dirty="0" smtClean="0"/>
              <a:t>Both Cree communities are part of the </a:t>
            </a:r>
            <a:r>
              <a:rPr lang="en-CA" sz="2600" dirty="0" smtClean="0"/>
              <a:t>1.4 </a:t>
            </a:r>
          </a:p>
          <a:p>
            <a:pPr marL="0" indent="0">
              <a:buNone/>
            </a:pPr>
            <a:r>
              <a:rPr lang="en-CA" sz="2600" dirty="0" smtClean="0"/>
              <a:t>million </a:t>
            </a:r>
            <a:r>
              <a:rPr lang="en-CA" sz="2600" dirty="0"/>
              <a:t>people </a:t>
            </a:r>
            <a:r>
              <a:rPr lang="en-CA" sz="2600" dirty="0" smtClean="0"/>
              <a:t> </a:t>
            </a:r>
            <a:r>
              <a:rPr lang="en-CA" sz="2600" dirty="0"/>
              <a:t>w</a:t>
            </a:r>
            <a:r>
              <a:rPr lang="en-CA" sz="2600" dirty="0" smtClean="0"/>
              <a:t>ho self-identified</a:t>
            </a:r>
          </a:p>
          <a:p>
            <a:pPr marL="0" indent="0">
              <a:buNone/>
            </a:pPr>
            <a:r>
              <a:rPr lang="en-CA" sz="2600" dirty="0" smtClean="0"/>
              <a:t> </a:t>
            </a:r>
            <a:r>
              <a:rPr lang="en-CA" sz="2600" dirty="0"/>
              <a:t>as an Aboriginal person </a:t>
            </a:r>
            <a:r>
              <a:rPr lang="en-CA" sz="2600" dirty="0" smtClean="0"/>
              <a:t>in Canada</a:t>
            </a:r>
          </a:p>
          <a:p>
            <a:pPr marL="0" indent="0">
              <a:buNone/>
            </a:pPr>
            <a:endParaRPr lang="en-CA" sz="2600" dirty="0" smtClean="0"/>
          </a:p>
          <a:p>
            <a:pPr>
              <a:buFont typeface="Wingdings" panose="05000000000000000000" pitchFamily="2" charset="2"/>
              <a:buChar char="Ø"/>
            </a:pPr>
            <a:r>
              <a:rPr lang="en-CA" sz="2600" dirty="0" smtClean="0"/>
              <a:t>Both are part of the 15.6 </a:t>
            </a:r>
            <a:r>
              <a:rPr lang="en-CA" sz="2600" dirty="0"/>
              <a:t>percent  of the </a:t>
            </a:r>
            <a:endParaRPr lang="en-CA" sz="2600" dirty="0" smtClean="0"/>
          </a:p>
          <a:p>
            <a:pPr marL="0" indent="0">
              <a:buNone/>
            </a:pPr>
            <a:r>
              <a:rPr lang="en-CA" sz="2600" dirty="0" smtClean="0"/>
              <a:t>Saskatchewan </a:t>
            </a:r>
            <a:r>
              <a:rPr lang="en-CA" sz="2600" dirty="0"/>
              <a:t>population </a:t>
            </a:r>
            <a:r>
              <a:rPr lang="en-CA" sz="2600" dirty="0" smtClean="0"/>
              <a:t> </a:t>
            </a:r>
            <a:r>
              <a:rPr lang="en-CA" sz="2600" dirty="0"/>
              <a:t>comprised </a:t>
            </a:r>
            <a:r>
              <a:rPr lang="en-CA" sz="2600" dirty="0" smtClean="0"/>
              <a:t>of</a:t>
            </a:r>
          </a:p>
          <a:p>
            <a:pPr marL="0" indent="0">
              <a:buNone/>
            </a:pPr>
            <a:r>
              <a:rPr lang="en-CA" sz="2600" dirty="0" smtClean="0"/>
              <a:t>  </a:t>
            </a:r>
            <a:r>
              <a:rPr lang="en-CA" sz="2600" dirty="0"/>
              <a:t>Aboriginal peoples (157,740 individuals </a:t>
            </a:r>
            <a:r>
              <a:rPr lang="en-CA" sz="2600" dirty="0" smtClean="0"/>
              <a:t>).</a:t>
            </a:r>
          </a:p>
          <a:p>
            <a:pPr marL="0" indent="0">
              <a:buNone/>
            </a:pPr>
            <a:endParaRPr lang="en-CA" sz="2600" dirty="0" smtClean="0"/>
          </a:p>
          <a:p>
            <a:pPr>
              <a:buFont typeface="Wingdings" panose="05000000000000000000" pitchFamily="2" charset="2"/>
              <a:buChar char="Ø"/>
            </a:pPr>
            <a:r>
              <a:rPr lang="en-CA" sz="2600" dirty="0" smtClean="0"/>
              <a:t>Of </a:t>
            </a:r>
            <a:r>
              <a:rPr lang="en-CA" sz="2600" dirty="0"/>
              <a:t>those, </a:t>
            </a:r>
            <a:r>
              <a:rPr lang="en-CA" sz="2600" b="1" dirty="0" smtClean="0"/>
              <a:t>both are part of the 65.4</a:t>
            </a:r>
            <a:r>
              <a:rPr lang="en-CA" sz="2600" b="1" dirty="0"/>
              <a:t>% </a:t>
            </a:r>
            <a:endParaRPr lang="en-CA" sz="2600" b="1" dirty="0" smtClean="0"/>
          </a:p>
          <a:p>
            <a:pPr marL="0" indent="0">
              <a:buNone/>
            </a:pPr>
            <a:r>
              <a:rPr lang="en-CA" sz="2600" b="1" dirty="0" smtClean="0"/>
              <a:t>(</a:t>
            </a:r>
            <a:r>
              <a:rPr lang="en-CA" sz="2600" b="1" dirty="0"/>
              <a:t>103,205) </a:t>
            </a:r>
            <a:r>
              <a:rPr lang="en-CA" sz="2600" b="1" dirty="0" smtClean="0"/>
              <a:t>who reported </a:t>
            </a:r>
            <a:r>
              <a:rPr lang="en-CA" sz="2600" b="1" dirty="0"/>
              <a:t>a </a:t>
            </a:r>
            <a:r>
              <a:rPr lang="en-CA" sz="2600" b="1" dirty="0" smtClean="0"/>
              <a:t>First Nations</a:t>
            </a:r>
          </a:p>
          <a:p>
            <a:pPr marL="0" indent="0">
              <a:buNone/>
            </a:pPr>
            <a:r>
              <a:rPr lang="en-CA" sz="2600" b="1" dirty="0" smtClean="0"/>
              <a:t> identity .</a:t>
            </a:r>
          </a:p>
          <a:p>
            <a:pPr marL="0" indent="0">
              <a:buNone/>
            </a:pPr>
            <a:endParaRPr lang="en-US" sz="2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Aboriginal Demographics from the 2011 National Household Survey. </a:t>
            </a:r>
          </a:p>
          <a:p>
            <a:pPr marL="0" indent="0">
              <a:buNone/>
            </a:pPr>
            <a:r>
              <a:rPr lang="en-US" sz="1400" dirty="0" smtClean="0"/>
              <a:t>Retrieved from  https://www.aadnc-aandc.gc.ca/eng/1370438978311/1370439050610</a:t>
            </a:r>
          </a:p>
          <a:p>
            <a:pPr marL="0" indent="0">
              <a:buNone/>
            </a:pPr>
            <a:endParaRPr lang="en-US" dirty="0"/>
          </a:p>
        </p:txBody>
      </p:sp>
      <p:sp>
        <p:nvSpPr>
          <p:cNvPr id="2" name="Title 1"/>
          <p:cNvSpPr>
            <a:spLocks noGrp="1"/>
          </p:cNvSpPr>
          <p:nvPr>
            <p:ph type="title"/>
          </p:nvPr>
        </p:nvSpPr>
        <p:spPr/>
        <p:txBody>
          <a:bodyPr>
            <a:noAutofit/>
          </a:bodyPr>
          <a:lstStyle/>
          <a:p>
            <a:pPr algn="l"/>
            <a:r>
              <a:rPr lang="en-US" sz="2400" dirty="0" smtClean="0">
                <a:solidFill>
                  <a:schemeClr val="tx1"/>
                </a:solidFill>
              </a:rPr>
              <a:t>Participating First Nations Communities </a:t>
            </a:r>
            <a:br>
              <a:rPr lang="en-US" sz="2400" dirty="0" smtClean="0">
                <a:solidFill>
                  <a:schemeClr val="tx1"/>
                </a:solidFill>
              </a:rPr>
            </a:br>
            <a:r>
              <a:rPr lang="en-US" sz="2400" dirty="0" smtClean="0">
                <a:solidFill>
                  <a:schemeClr val="tx1"/>
                </a:solidFill>
              </a:rPr>
              <a:t>and Treaty Boundaries</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0"/>
            <a:ext cx="3505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617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10000"/>
          </a:xfrm>
        </p:spPr>
        <p:txBody>
          <a:bodyPr>
            <a:normAutofit lnSpcReduction="10000"/>
          </a:bodyPr>
          <a:lstStyle/>
          <a:p>
            <a:r>
              <a:rPr lang="en-US" dirty="0" smtClean="0"/>
              <a:t>Questions? </a:t>
            </a:r>
          </a:p>
          <a:p>
            <a:r>
              <a:rPr lang="en-CA" dirty="0"/>
              <a:t>Is it possible to get stats on TB ?</a:t>
            </a:r>
          </a:p>
          <a:p>
            <a:r>
              <a:rPr lang="en-CA" dirty="0"/>
              <a:t>What are the stats for the most common lung issues in these communities? How do they compare to other First Nations? To other Canadians?</a:t>
            </a:r>
          </a:p>
          <a:p>
            <a:r>
              <a:rPr lang="en-CA" dirty="0"/>
              <a:t>What are the final stats for smokers compared to other  First Nations? To other Canadians?</a:t>
            </a:r>
          </a:p>
          <a:p>
            <a:r>
              <a:rPr lang="en-CA" dirty="0"/>
              <a:t>What are the stats for Lung Cancer among First Nations?</a:t>
            </a:r>
          </a:p>
          <a:p>
            <a:endParaRPr lang="en-US" dirty="0"/>
          </a:p>
        </p:txBody>
      </p:sp>
      <p:sp>
        <p:nvSpPr>
          <p:cNvPr id="2" name="Title 1"/>
          <p:cNvSpPr>
            <a:spLocks noGrp="1"/>
          </p:cNvSpPr>
          <p:nvPr>
            <p:ph type="title"/>
          </p:nvPr>
        </p:nvSpPr>
        <p:spPr>
          <a:xfrm>
            <a:off x="457200" y="152400"/>
            <a:ext cx="8229600" cy="2057400"/>
          </a:xfrm>
        </p:spPr>
        <p:txBody>
          <a:bodyPr>
            <a:normAutofit/>
          </a:bodyPr>
          <a:lstStyle/>
          <a:p>
            <a:pPr lvl="0" fontAlgn="base">
              <a:spcAft>
                <a:spcPct val="0"/>
              </a:spcAft>
            </a:pPr>
            <a:r>
              <a:rPr lang="en-US" altLang="en-US" sz="2400" b="1" spc="0" dirty="0">
                <a:ln>
                  <a:noFill/>
                </a:ln>
                <a:solidFill>
                  <a:srgbClr val="0070C0"/>
                </a:solidFill>
                <a:effectLst/>
                <a:latin typeface="Arial" charset="0"/>
                <a:ea typeface="+mn-ea"/>
                <a:cs typeface="Arial" charset="0"/>
              </a:rPr>
              <a:t>ACKNOWLEDGMENTS</a:t>
            </a:r>
            <a:br>
              <a:rPr lang="en-US" altLang="en-US" sz="2400" b="1" spc="0" dirty="0">
                <a:ln>
                  <a:noFill/>
                </a:ln>
                <a:solidFill>
                  <a:srgbClr val="0070C0"/>
                </a:solidFill>
                <a:effectLst/>
                <a:latin typeface="Arial" charset="0"/>
                <a:ea typeface="+mn-ea"/>
                <a:cs typeface="Arial" charset="0"/>
              </a:rPr>
            </a:br>
            <a:r>
              <a:rPr lang="en-US" altLang="en-US" sz="1000" b="1" spc="0" dirty="0">
                <a:ln>
                  <a:noFill/>
                </a:ln>
                <a:solidFill>
                  <a:srgbClr val="EEECE1"/>
                </a:solidFill>
                <a:effectLst/>
                <a:latin typeface="Arial" charset="0"/>
                <a:ea typeface="+mn-ea"/>
                <a:cs typeface="Arial" charset="0"/>
              </a:rPr>
              <a:t/>
            </a:r>
            <a:br>
              <a:rPr lang="en-US" altLang="en-US" sz="1000" b="1" spc="0" dirty="0">
                <a:ln>
                  <a:noFill/>
                </a:ln>
                <a:solidFill>
                  <a:srgbClr val="EEECE1"/>
                </a:solidFill>
                <a:effectLst/>
                <a:latin typeface="Arial" charset="0"/>
                <a:ea typeface="+mn-ea"/>
                <a:cs typeface="Arial" charset="0"/>
              </a:rPr>
            </a:br>
            <a:r>
              <a:rPr lang="en-US" altLang="en-US" sz="1800" spc="0" dirty="0">
                <a:ln>
                  <a:noFill/>
                </a:ln>
                <a:solidFill>
                  <a:prstClr val="black"/>
                </a:solidFill>
                <a:effectLst/>
                <a:latin typeface="Arial" charset="0"/>
                <a:ea typeface="+mn-ea"/>
                <a:cs typeface="Arial" charset="0"/>
              </a:rPr>
              <a:t>This study was funded by a grant from the </a:t>
            </a:r>
            <a:r>
              <a:rPr lang="en-US" altLang="en-US" sz="1800" b="1" spc="0" dirty="0">
                <a:ln>
                  <a:noFill/>
                </a:ln>
                <a:solidFill>
                  <a:prstClr val="black"/>
                </a:solidFill>
                <a:effectLst/>
                <a:latin typeface="Arial" charset="0"/>
                <a:ea typeface="+mn-ea"/>
                <a:cs typeface="Arial" charset="0"/>
              </a:rPr>
              <a:t>Canadian Institutes of Health Research (CIHR) “</a:t>
            </a:r>
            <a:r>
              <a:rPr lang="en-US" altLang="en-US" sz="1800" b="1" i="1" spc="0" dirty="0">
                <a:ln>
                  <a:noFill/>
                </a:ln>
                <a:solidFill>
                  <a:prstClr val="black"/>
                </a:solidFill>
                <a:effectLst/>
                <a:latin typeface="Arial" charset="0"/>
                <a:ea typeface="+mn-ea"/>
                <a:cs typeface="Arial" charset="0"/>
              </a:rPr>
              <a:t>Assess, Redress, Re-assess: Addressing Disparities in Respiratory Health among First Nations People”</a:t>
            </a:r>
            <a:r>
              <a:rPr lang="en-US" altLang="en-US" sz="1800" b="1" spc="0" dirty="0">
                <a:ln>
                  <a:noFill/>
                </a:ln>
                <a:solidFill>
                  <a:prstClr val="black"/>
                </a:solidFill>
                <a:effectLst/>
                <a:latin typeface="Arial" charset="0"/>
                <a:ea typeface="+mn-ea"/>
                <a:cs typeface="Arial" charset="0"/>
              </a:rPr>
              <a:t>, CIHR MOP-246983-ABH-CCAA-11829</a:t>
            </a:r>
            <a:r>
              <a:rPr lang="en-US" altLang="en-US" sz="1800" spc="0" dirty="0">
                <a:ln>
                  <a:noFill/>
                </a:ln>
                <a:solidFill>
                  <a:prstClr val="black"/>
                </a:solidFill>
                <a:effectLst/>
                <a:latin typeface="Arial" charset="0"/>
                <a:ea typeface="+mn-ea"/>
                <a:cs typeface="Arial" charset="0"/>
              </a:rPr>
              <a:t>. We are grateful for the contributions of community </a:t>
            </a:r>
            <a:r>
              <a:rPr lang="en-US" altLang="en-US" sz="1800" spc="0" dirty="0" smtClean="0">
                <a:ln>
                  <a:noFill/>
                </a:ln>
                <a:solidFill>
                  <a:prstClr val="black"/>
                </a:solidFill>
                <a:effectLst/>
                <a:latin typeface="Arial" charset="0"/>
                <a:ea typeface="+mn-ea"/>
                <a:cs typeface="Arial" charset="0"/>
              </a:rPr>
              <a:t>members </a:t>
            </a:r>
            <a:r>
              <a:rPr lang="en-US" altLang="en-US" sz="1800" spc="0" dirty="0">
                <a:ln>
                  <a:noFill/>
                </a:ln>
                <a:solidFill>
                  <a:prstClr val="black"/>
                </a:solidFill>
                <a:effectLst/>
                <a:latin typeface="Arial" charset="0"/>
                <a:ea typeface="+mn-ea"/>
                <a:cs typeface="Arial" charset="0"/>
              </a:rPr>
              <a:t>who donated their time to participate in the </a:t>
            </a:r>
            <a:r>
              <a:rPr lang="en-US" altLang="en-US" sz="1800" spc="0" dirty="0" smtClean="0">
                <a:ln>
                  <a:noFill/>
                </a:ln>
                <a:solidFill>
                  <a:prstClr val="black"/>
                </a:solidFill>
                <a:effectLst/>
                <a:latin typeface="Arial" charset="0"/>
                <a:ea typeface="+mn-ea"/>
                <a:cs typeface="Arial" charset="0"/>
              </a:rPr>
              <a:t>focus groups.</a:t>
            </a:r>
            <a:endParaRPr lang="en-US" altLang="en-US" sz="1800" spc="0" dirty="0">
              <a:ln>
                <a:noFill/>
              </a:ln>
              <a:solidFill>
                <a:prstClr val="black"/>
              </a:solidFill>
              <a:effectLst/>
              <a:latin typeface="Arial" charset="0"/>
              <a:ea typeface="+mn-ea"/>
              <a:cs typeface="Arial" charset="0"/>
            </a:endParaRPr>
          </a:p>
        </p:txBody>
      </p:sp>
    </p:spTree>
    <p:extLst>
      <p:ext uri="{BB962C8B-B14F-4D97-AF65-F5344CB8AC3E}">
        <p14:creationId xmlns:p14="http://schemas.microsoft.com/office/powerpoint/2010/main" val="2257694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normAutofit fontScale="92500"/>
          </a:bodyPr>
          <a:lstStyle/>
          <a:p>
            <a:r>
              <a:rPr lang="en-CA" dirty="0"/>
              <a:t>How many people  have babies/children living in the home, when they’re smoking?</a:t>
            </a:r>
          </a:p>
          <a:p>
            <a:r>
              <a:rPr lang="en-CA" dirty="0"/>
              <a:t>How many know the ideal humidity rates of houses? How many people know the humidity of their houses?</a:t>
            </a:r>
          </a:p>
          <a:p>
            <a:r>
              <a:rPr lang="en-CA" dirty="0"/>
              <a:t>What is the main mode of cooking?</a:t>
            </a:r>
          </a:p>
          <a:p>
            <a:r>
              <a:rPr lang="en-CA" dirty="0"/>
              <a:t>How many houses need dehumidifiers, vents and fans</a:t>
            </a:r>
            <a:r>
              <a:rPr lang="en-CA" dirty="0" smtClean="0"/>
              <a:t>?</a:t>
            </a:r>
          </a:p>
          <a:p>
            <a:r>
              <a:rPr lang="en-CA" dirty="0"/>
              <a:t>Can band houses be insured for floods?</a:t>
            </a:r>
          </a:p>
          <a:p>
            <a:r>
              <a:rPr lang="en-CA" dirty="0"/>
              <a:t>How much of an issue is dust in reserve houses and health?</a:t>
            </a:r>
          </a:p>
          <a:p>
            <a:r>
              <a:rPr lang="en-CA" dirty="0"/>
              <a:t>How many people smoke in vehicles w passengers?</a:t>
            </a:r>
          </a:p>
          <a:p>
            <a:r>
              <a:rPr lang="en-CA" dirty="0"/>
              <a:t>What types of  programs are offered in the communities that are targeted at   environmental health? Youth activities?</a:t>
            </a:r>
          </a:p>
          <a:p>
            <a:endParaRPr lang="en-CA" dirty="0"/>
          </a:p>
        </p:txBody>
      </p:sp>
      <p:sp>
        <p:nvSpPr>
          <p:cNvPr id="2" name="Title 1"/>
          <p:cNvSpPr>
            <a:spLocks noGrp="1"/>
          </p:cNvSpPr>
          <p:nvPr>
            <p:ph type="title"/>
          </p:nvPr>
        </p:nvSpPr>
        <p:spPr>
          <a:xfrm>
            <a:off x="457200" y="152400"/>
            <a:ext cx="8229600" cy="914400"/>
          </a:xfrm>
        </p:spPr>
        <p:txBody>
          <a:bodyPr>
            <a:normAutofit/>
          </a:bodyPr>
          <a:lstStyle/>
          <a:p>
            <a:pPr marL="274320" lvl="0" indent="-274320">
              <a:spcBef>
                <a:spcPts val="600"/>
              </a:spcBef>
            </a:pPr>
            <a:r>
              <a:rPr lang="en-US" sz="3200" b="1" spc="0" dirty="0" smtClean="0">
                <a:ln>
                  <a:noFill/>
                </a:ln>
                <a:solidFill>
                  <a:prstClr val="black"/>
                </a:solidFill>
                <a:effectLst/>
                <a:ea typeface="+mn-ea"/>
                <a:cs typeface="+mn-cs"/>
              </a:rPr>
              <a:t>Questions</a:t>
            </a:r>
            <a:r>
              <a:rPr lang="en-US" sz="3200" b="1" spc="0" dirty="0">
                <a:ln>
                  <a:noFill/>
                </a:ln>
                <a:solidFill>
                  <a:prstClr val="black"/>
                </a:solidFill>
                <a:effectLst/>
                <a:ea typeface="+mn-ea"/>
                <a:cs typeface="+mn-cs"/>
              </a:rPr>
              <a:t>? </a:t>
            </a:r>
          </a:p>
        </p:txBody>
      </p:sp>
    </p:spTree>
    <p:extLst>
      <p:ext uri="{BB962C8B-B14F-4D97-AF65-F5344CB8AC3E}">
        <p14:creationId xmlns:p14="http://schemas.microsoft.com/office/powerpoint/2010/main" val="763277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normAutofit fontScale="92500" lnSpcReduction="20000"/>
          </a:bodyPr>
          <a:lstStyle/>
          <a:p>
            <a:r>
              <a:rPr lang="en-CA" dirty="0"/>
              <a:t>Where can Bands apply for grants and funds for programs to address the challenges found in this study?</a:t>
            </a:r>
          </a:p>
          <a:p>
            <a:r>
              <a:rPr lang="en-CA" dirty="0"/>
              <a:t>What kinds of  housing/health issues do CHRs face and how they deal with them?</a:t>
            </a:r>
          </a:p>
          <a:p>
            <a:r>
              <a:rPr lang="en-CA" dirty="0"/>
              <a:t>What are the types of rodent diseases that people should know about?</a:t>
            </a:r>
          </a:p>
          <a:p>
            <a:r>
              <a:rPr lang="en-CA" dirty="0"/>
              <a:t> Is it common practice for Health Centres and Schools to meet regarding attendance/health issues?</a:t>
            </a:r>
          </a:p>
          <a:p>
            <a:r>
              <a:rPr lang="en-CA" dirty="0"/>
              <a:t> Are there links to residential schooling and impacts on parenting ? What was the response to the Truth and reconciliation meetings in the communities?</a:t>
            </a:r>
          </a:p>
          <a:p>
            <a:r>
              <a:rPr lang="en-CA" dirty="0"/>
              <a:t>Can berry picking be revived as a form of socialization?</a:t>
            </a:r>
          </a:p>
          <a:p>
            <a:r>
              <a:rPr lang="en-CA" dirty="0"/>
              <a:t>Can schools teach gardening? Are there summer programs that can continue a garden program initiated by schools?</a:t>
            </a:r>
          </a:p>
          <a:p>
            <a:endParaRPr lang="en-CA" dirty="0"/>
          </a:p>
          <a:p>
            <a:pPr marL="0" indent="0">
              <a:buNone/>
            </a:pPr>
            <a:endParaRPr lang="en-CA" dirty="0"/>
          </a:p>
        </p:txBody>
      </p:sp>
      <p:sp>
        <p:nvSpPr>
          <p:cNvPr id="2" name="Title 1"/>
          <p:cNvSpPr>
            <a:spLocks noGrp="1"/>
          </p:cNvSpPr>
          <p:nvPr>
            <p:ph type="title"/>
          </p:nvPr>
        </p:nvSpPr>
        <p:spPr>
          <a:xfrm>
            <a:off x="457200" y="152400"/>
            <a:ext cx="8229600" cy="914400"/>
          </a:xfrm>
        </p:spPr>
        <p:txBody>
          <a:bodyPr>
            <a:normAutofit/>
          </a:bodyPr>
          <a:lstStyle/>
          <a:p>
            <a:pPr marL="274320" lvl="0" indent="-274320">
              <a:spcBef>
                <a:spcPts val="600"/>
              </a:spcBef>
            </a:pPr>
            <a:r>
              <a:rPr lang="en-US" sz="3200" b="1" spc="0" dirty="0" smtClean="0">
                <a:ln>
                  <a:noFill/>
                </a:ln>
                <a:solidFill>
                  <a:prstClr val="black"/>
                </a:solidFill>
                <a:effectLst/>
                <a:ea typeface="+mn-ea"/>
                <a:cs typeface="+mn-cs"/>
              </a:rPr>
              <a:t>Questions</a:t>
            </a:r>
            <a:r>
              <a:rPr lang="en-US" sz="3200" b="1" spc="0" dirty="0">
                <a:ln>
                  <a:noFill/>
                </a:ln>
                <a:solidFill>
                  <a:prstClr val="black"/>
                </a:solidFill>
                <a:effectLst/>
                <a:ea typeface="+mn-ea"/>
                <a:cs typeface="+mn-cs"/>
              </a:rPr>
              <a:t>? </a:t>
            </a:r>
          </a:p>
        </p:txBody>
      </p:sp>
    </p:spTree>
    <p:extLst>
      <p:ext uri="{BB962C8B-B14F-4D97-AF65-F5344CB8AC3E}">
        <p14:creationId xmlns:p14="http://schemas.microsoft.com/office/powerpoint/2010/main" val="211672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CA" sz="2800" dirty="0" smtClean="0"/>
              <a:t>Willow </a:t>
            </a:r>
            <a:r>
              <a:rPr lang="en-CA" sz="2800" dirty="0"/>
              <a:t>Cree </a:t>
            </a:r>
            <a:endParaRPr lang="en-CA" sz="2800" dirty="0" smtClean="0"/>
          </a:p>
          <a:p>
            <a:pPr>
              <a:buFont typeface="Wingdings" panose="05000000000000000000" pitchFamily="2" charset="2"/>
              <a:buChar char="Ø"/>
            </a:pPr>
            <a:r>
              <a:rPr lang="en-CA" sz="2800" dirty="0" smtClean="0"/>
              <a:t> Farming environment</a:t>
            </a:r>
            <a:endParaRPr lang="en-CA" sz="2800" dirty="0"/>
          </a:p>
          <a:p>
            <a:pPr>
              <a:buFont typeface="Wingdings" panose="05000000000000000000" pitchFamily="2" charset="2"/>
              <a:buChar char="Ø"/>
            </a:pPr>
            <a:r>
              <a:rPr lang="en-CA" sz="2800" dirty="0" smtClean="0"/>
              <a:t>Population on reserve</a:t>
            </a:r>
          </a:p>
          <a:p>
            <a:pPr marL="0" indent="0">
              <a:buNone/>
            </a:pPr>
            <a:r>
              <a:rPr lang="en-US" sz="2800" dirty="0" smtClean="0"/>
              <a:t>1325</a:t>
            </a:r>
          </a:p>
          <a:p>
            <a:pPr>
              <a:buFont typeface="Wingdings" panose="05000000000000000000" pitchFamily="2" charset="2"/>
              <a:buChar char="Ø"/>
            </a:pPr>
            <a:r>
              <a:rPr lang="en-CA" sz="2800" dirty="0" smtClean="0"/>
              <a:t>Ecosystem prone to</a:t>
            </a:r>
          </a:p>
          <a:p>
            <a:pPr marL="0" indent="0">
              <a:buNone/>
            </a:pPr>
            <a:r>
              <a:rPr lang="en-CA" sz="2800" dirty="0" smtClean="0"/>
              <a:t> flooding</a:t>
            </a:r>
          </a:p>
          <a:p>
            <a:pPr marL="0" indent="0">
              <a:buNone/>
            </a:pPr>
            <a:endParaRPr lang="en-US" sz="4000" dirty="0"/>
          </a:p>
        </p:txBody>
      </p:sp>
      <p:sp>
        <p:nvSpPr>
          <p:cNvPr id="2" name="Title 1"/>
          <p:cNvSpPr>
            <a:spLocks noGrp="1"/>
          </p:cNvSpPr>
          <p:nvPr>
            <p:ph type="title"/>
          </p:nvPr>
        </p:nvSpPr>
        <p:spPr/>
        <p:txBody>
          <a:bodyPr>
            <a:noAutofit/>
          </a:bodyPr>
          <a:lstStyle/>
          <a:p>
            <a:r>
              <a:rPr lang="en-US" sz="2400" dirty="0" smtClean="0"/>
              <a:t/>
            </a:r>
            <a:br>
              <a:rPr lang="en-US" sz="2400" dirty="0" smtClean="0"/>
            </a:br>
            <a:r>
              <a:rPr lang="en-CA" sz="2400" dirty="0" smtClean="0"/>
              <a:t> </a:t>
            </a:r>
            <a:r>
              <a:rPr lang="en-CA" sz="1600" dirty="0" smtClean="0">
                <a:solidFill>
                  <a:schemeClr val="tx1"/>
                </a:solidFill>
              </a:rPr>
              <a:t>What do two First Nations communities living in differing environmental contexts ( Woodlands Cree and Willow Cree ) see as strategies (home, housing, community)  that are amenable to intervention in First Nations people living on reserves in rural Saskatchewan?</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419600"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53200" y="6324600"/>
            <a:ext cx="2514600" cy="307777"/>
          </a:xfrm>
          <a:prstGeom prst="rect">
            <a:avLst/>
          </a:prstGeom>
        </p:spPr>
        <p:txBody>
          <a:bodyPr wrap="square">
            <a:spAutoFit/>
          </a:bodyPr>
          <a:lstStyle/>
          <a:p>
            <a:r>
              <a:rPr lang="en-US" sz="1400" dirty="0" smtClean="0"/>
              <a:t>By Sean Leslie  //  May 3, 2013 </a:t>
            </a:r>
            <a:endParaRPr lang="en-US" sz="1400" dirty="0"/>
          </a:p>
        </p:txBody>
      </p:sp>
      <p:sp>
        <p:nvSpPr>
          <p:cNvPr id="5" name="Rectangle 4"/>
          <p:cNvSpPr/>
          <p:nvPr/>
        </p:nvSpPr>
        <p:spPr>
          <a:xfrm>
            <a:off x="1" y="6190565"/>
            <a:ext cx="4114800" cy="646331"/>
          </a:xfrm>
          <a:prstGeom prst="rect">
            <a:avLst/>
          </a:prstGeom>
        </p:spPr>
        <p:txBody>
          <a:bodyPr wrap="square">
            <a:spAutoFit/>
          </a:bodyPr>
          <a:lstStyle/>
          <a:p>
            <a:r>
              <a:rPr lang="en-US" sz="1200" dirty="0" smtClean="0"/>
              <a:t>http://fnp-ppn.aandc-aadnc.gc.ca/fnp/Main/Search/FNPopulation.aspx?BAND_NUMBER=369&amp;lang=eng</a:t>
            </a:r>
            <a:endParaRPr lang="en-US" sz="1200" dirty="0"/>
          </a:p>
        </p:txBody>
      </p:sp>
    </p:spTree>
    <p:extLst>
      <p:ext uri="{BB962C8B-B14F-4D97-AF65-F5344CB8AC3E}">
        <p14:creationId xmlns:p14="http://schemas.microsoft.com/office/powerpoint/2010/main" val="1302194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72000"/>
          </a:xfrm>
        </p:spPr>
        <p:txBody>
          <a:bodyPr>
            <a:normAutofit fontScale="92500" lnSpcReduction="10000"/>
          </a:bodyPr>
          <a:lstStyle/>
          <a:p>
            <a:pPr>
              <a:buFont typeface="Wingdings" panose="05000000000000000000" pitchFamily="2" charset="2"/>
              <a:buChar char="Ø"/>
            </a:pPr>
            <a:r>
              <a:rPr lang="en-CA" sz="2800" dirty="0" smtClean="0"/>
              <a:t>Woodland </a:t>
            </a:r>
            <a:r>
              <a:rPr lang="en-CA" sz="2800" dirty="0"/>
              <a:t>Cree </a:t>
            </a:r>
            <a:endParaRPr lang="en-CA" sz="2800" dirty="0" smtClean="0"/>
          </a:p>
          <a:p>
            <a:pPr>
              <a:buFont typeface="Wingdings" panose="05000000000000000000" pitchFamily="2" charset="2"/>
              <a:buChar char="Ø"/>
            </a:pPr>
            <a:r>
              <a:rPr lang="en-CA" sz="2800" dirty="0" smtClean="0"/>
              <a:t> Boreal forest/lake                             </a:t>
            </a:r>
          </a:p>
          <a:p>
            <a:pPr marL="0" indent="0">
              <a:buNone/>
            </a:pPr>
            <a:r>
              <a:rPr lang="en-CA" sz="2800" dirty="0" smtClean="0"/>
              <a:t>environment</a:t>
            </a:r>
            <a:endParaRPr lang="en-CA" sz="2800" dirty="0"/>
          </a:p>
          <a:p>
            <a:pPr>
              <a:buFont typeface="Wingdings" panose="05000000000000000000" pitchFamily="2" charset="2"/>
              <a:buChar char="Ø"/>
            </a:pPr>
            <a:r>
              <a:rPr lang="en-CA" sz="2800" dirty="0" smtClean="0"/>
              <a:t>Reserve Population:</a:t>
            </a:r>
          </a:p>
          <a:p>
            <a:pPr marL="0" indent="0">
              <a:buNone/>
            </a:pPr>
            <a:r>
              <a:rPr lang="en-US" sz="2800" dirty="0" smtClean="0"/>
              <a:t>1395</a:t>
            </a:r>
          </a:p>
          <a:p>
            <a:pPr>
              <a:buFont typeface="Wingdings" panose="05000000000000000000" pitchFamily="2" charset="2"/>
              <a:buChar char="Ø"/>
            </a:pPr>
            <a:r>
              <a:rPr lang="en-CA" sz="2800" dirty="0" smtClean="0"/>
              <a:t>Ecosystem subject to</a:t>
            </a:r>
          </a:p>
          <a:p>
            <a:pPr marL="0" indent="0">
              <a:buNone/>
            </a:pPr>
            <a:r>
              <a:rPr lang="en-CA" sz="2800" dirty="0" smtClean="0"/>
              <a:t>fire</a:t>
            </a:r>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a:p>
          <a:p>
            <a:pPr marL="0" indent="0">
              <a:buNone/>
            </a:pPr>
            <a:r>
              <a:rPr lang="en-US" sz="1300" dirty="0" smtClean="0"/>
              <a:t>http://fnp-ppn.aandc-aadnc.gc.ca/fnp/Main/Search/FNPopulation.aspx?BAND_NUMBER=354&amp;lang=eng</a:t>
            </a:r>
          </a:p>
        </p:txBody>
      </p:sp>
      <p:sp>
        <p:nvSpPr>
          <p:cNvPr id="2" name="Title 1"/>
          <p:cNvSpPr>
            <a:spLocks noGrp="1"/>
          </p:cNvSpPr>
          <p:nvPr>
            <p:ph type="title"/>
          </p:nvPr>
        </p:nvSpPr>
        <p:spPr/>
        <p:txBody>
          <a:bodyPr>
            <a:noAutofit/>
          </a:bodyPr>
          <a:lstStyle/>
          <a:p>
            <a:r>
              <a:rPr lang="en-US" sz="2400" dirty="0" smtClean="0"/>
              <a:t/>
            </a:r>
            <a:br>
              <a:rPr lang="en-US" sz="2400" dirty="0" smtClean="0"/>
            </a:br>
            <a:r>
              <a:rPr lang="en-CA" sz="2400" dirty="0" smtClean="0"/>
              <a:t> </a:t>
            </a:r>
            <a:r>
              <a:rPr lang="en-CA" sz="1600" dirty="0" smtClean="0">
                <a:solidFill>
                  <a:schemeClr val="tx1"/>
                </a:solidFill>
              </a:rPr>
              <a:t>What do two First Nations communities living in differing environmental contexts ( Woodlands Cree and Willow Cree ) see as strategies (home, housing, community)  that are amenable to intervention in First Nations people living on reserves in rural Saskatchewan?</a:t>
            </a:r>
            <a:r>
              <a:rPr lang="en-US" sz="1800" dirty="0" smtClean="0"/>
              <a:t/>
            </a:r>
            <a:br>
              <a:rPr lang="en-US" sz="1800" dirty="0" smtClean="0"/>
            </a:br>
            <a:endParaRPr lang="en-US" sz="1800" dirty="0"/>
          </a:p>
        </p:txBody>
      </p:sp>
      <p:sp>
        <p:nvSpPr>
          <p:cNvPr id="4" name="Rectangle 3"/>
          <p:cNvSpPr/>
          <p:nvPr/>
        </p:nvSpPr>
        <p:spPr>
          <a:xfrm>
            <a:off x="4953000" y="5091114"/>
            <a:ext cx="4191000" cy="307777"/>
          </a:xfrm>
          <a:prstGeom prst="rect">
            <a:avLst/>
          </a:prstGeom>
        </p:spPr>
        <p:txBody>
          <a:bodyPr wrap="square">
            <a:spAutoFit/>
          </a:bodyPr>
          <a:lstStyle/>
          <a:p>
            <a:r>
              <a:rPr lang="en-US" sz="1400" dirty="0" smtClean="0"/>
              <a:t>(</a:t>
            </a:r>
            <a:r>
              <a:rPr lang="en-US" sz="1400" dirty="0" err="1" smtClean="0"/>
              <a:t>thatconradguy</a:t>
            </a:r>
            <a:r>
              <a:rPr lang="en-US" sz="1400" dirty="0" smtClean="0"/>
              <a:t>/Facebook) July, 2015</a:t>
            </a:r>
            <a:endParaRPr lang="en-US" sz="14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214437"/>
            <a:ext cx="4953000" cy="3876677"/>
          </a:xfrm>
          <a:prstGeom prst="rect">
            <a:avLst/>
          </a:prstGeom>
        </p:spPr>
      </p:pic>
    </p:spTree>
    <p:extLst>
      <p:ext uri="{BB962C8B-B14F-4D97-AF65-F5344CB8AC3E}">
        <p14:creationId xmlns:p14="http://schemas.microsoft.com/office/powerpoint/2010/main" val="22981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CA" dirty="0" smtClean="0"/>
          </a:p>
          <a:p>
            <a:r>
              <a:rPr lang="en-US" sz="3400" b="1" dirty="0" smtClean="0"/>
              <a:t>Objective : </a:t>
            </a:r>
            <a:r>
              <a:rPr lang="en-US" sz="3400" b="1" dirty="0" smtClean="0"/>
              <a:t>‘to find out how the </a:t>
            </a:r>
            <a:r>
              <a:rPr lang="en-US" sz="3400" b="1" dirty="0" smtClean="0"/>
              <a:t>places in which we live can be linked </a:t>
            </a:r>
            <a:r>
              <a:rPr lang="en-US" sz="3400" b="1" dirty="0"/>
              <a:t>with </a:t>
            </a:r>
            <a:r>
              <a:rPr lang="en-US" sz="3400" b="1" dirty="0" smtClean="0"/>
              <a:t>poor lung  health and can be solved  </a:t>
            </a:r>
            <a:r>
              <a:rPr lang="en-US" sz="3400" b="1" dirty="0"/>
              <a:t>in </a:t>
            </a:r>
            <a:r>
              <a:rPr lang="en-US" sz="3400" b="1" dirty="0" smtClean="0"/>
              <a:t>some ways by First </a:t>
            </a:r>
            <a:r>
              <a:rPr lang="en-US" sz="3400" b="1" dirty="0"/>
              <a:t>Nations people living on reserves in rural </a:t>
            </a:r>
            <a:r>
              <a:rPr lang="en-US" sz="3400" b="1" dirty="0" smtClean="0"/>
              <a:t>Saskatchewan</a:t>
            </a:r>
            <a:r>
              <a:rPr lang="en-US" sz="3400" b="1" dirty="0" smtClean="0"/>
              <a:t>.’</a:t>
            </a:r>
            <a:r>
              <a:rPr lang="en-US" sz="3400" b="1" dirty="0" smtClean="0"/>
              <a:t> </a:t>
            </a:r>
            <a:endParaRPr lang="en-US" sz="3400" b="1" dirty="0" smtClean="0"/>
          </a:p>
          <a:p>
            <a:endParaRPr lang="en-US" sz="3400" dirty="0" smtClean="0"/>
          </a:p>
          <a:p>
            <a:r>
              <a:rPr lang="en-CA" sz="3600" dirty="0"/>
              <a:t>Objective Two: </a:t>
            </a:r>
            <a:r>
              <a:rPr lang="en-CA" sz="3600" dirty="0" smtClean="0"/>
              <a:t>“to test </a:t>
            </a:r>
            <a:r>
              <a:rPr lang="en-CA" sz="3600" dirty="0"/>
              <a:t>the </a:t>
            </a:r>
            <a:r>
              <a:rPr lang="en-CA" sz="3600" dirty="0" smtClean="0"/>
              <a:t>hypothesis that personal, social and physical environments are associated with adverse respiratory outcomes that are amenable </a:t>
            </a:r>
            <a:r>
              <a:rPr lang="en-CA" sz="3600" dirty="0"/>
              <a:t>to </a:t>
            </a:r>
            <a:r>
              <a:rPr lang="en-CA" sz="3600" dirty="0" smtClean="0"/>
              <a:t> </a:t>
            </a:r>
            <a:r>
              <a:rPr lang="en-CA" sz="3600" dirty="0"/>
              <a:t>intervention </a:t>
            </a:r>
            <a:r>
              <a:rPr lang="en-CA" sz="3600" dirty="0" smtClean="0"/>
              <a:t>in First Nations people living on reserves in Saskatchewan.” </a:t>
            </a:r>
            <a:r>
              <a:rPr lang="en-CA" sz="3600" dirty="0"/>
              <a:t/>
            </a:r>
            <a:br>
              <a:rPr lang="en-CA" sz="3600" dirty="0"/>
            </a:br>
            <a:endParaRPr lang="en-US" sz="3400" dirty="0" smtClean="0"/>
          </a:p>
          <a:p>
            <a:endParaRPr lang="en-US" sz="3400" dirty="0" smtClean="0"/>
          </a:p>
        </p:txBody>
      </p:sp>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Tree>
    <p:extLst>
      <p:ext uri="{BB962C8B-B14F-4D97-AF65-F5344CB8AC3E}">
        <p14:creationId xmlns:p14="http://schemas.microsoft.com/office/powerpoint/2010/main" val="377867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CA" dirty="0" smtClean="0"/>
          </a:p>
          <a:p>
            <a:r>
              <a:rPr lang="en-US" sz="3400" dirty="0" smtClean="0"/>
              <a:t>Information shared by community members will help to solve some of the issues or problems </a:t>
            </a:r>
            <a:r>
              <a:rPr lang="en-US" sz="3400" dirty="0"/>
              <a:t>involved </a:t>
            </a:r>
            <a:r>
              <a:rPr lang="en-US" sz="3400" dirty="0" smtClean="0"/>
              <a:t>and will help </a:t>
            </a:r>
            <a:r>
              <a:rPr lang="en-US" sz="3400" dirty="0"/>
              <a:t>in planning for health service delivery</a:t>
            </a:r>
            <a:r>
              <a:rPr lang="en-US" sz="3400" dirty="0" smtClean="0"/>
              <a:t>.</a:t>
            </a:r>
          </a:p>
          <a:p>
            <a:r>
              <a:rPr lang="en-US" sz="3400" dirty="0" smtClean="0"/>
              <a:t>‘The answers are within us’</a:t>
            </a:r>
          </a:p>
          <a:p>
            <a:endParaRPr lang="en-US" sz="3400" dirty="0"/>
          </a:p>
        </p:txBody>
      </p:sp>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Tree>
    <p:extLst>
      <p:ext uri="{BB962C8B-B14F-4D97-AF65-F5344CB8AC3E}">
        <p14:creationId xmlns:p14="http://schemas.microsoft.com/office/powerpoint/2010/main" val="363626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CA" dirty="0" smtClean="0"/>
          </a:p>
          <a:p>
            <a:r>
              <a:rPr lang="en-US" sz="3400" dirty="0" smtClean="0"/>
              <a:t>Ideas </a:t>
            </a:r>
            <a:r>
              <a:rPr lang="en-US" sz="3400" dirty="0" smtClean="0"/>
              <a:t>and actions that promote health and prevent lung disease in First Nations populations will guide plans to improve disease outcomes, including public education programs and health services  programs. </a:t>
            </a:r>
          </a:p>
          <a:p>
            <a:endParaRPr lang="en-US" sz="3400" dirty="0" smtClean="0"/>
          </a:p>
          <a:p>
            <a:pPr marL="0" indent="0">
              <a:buNone/>
            </a:pPr>
            <a:endParaRPr lang="en-US" sz="3400" dirty="0"/>
          </a:p>
        </p:txBody>
      </p:sp>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Tree>
    <p:extLst>
      <p:ext uri="{BB962C8B-B14F-4D97-AF65-F5344CB8AC3E}">
        <p14:creationId xmlns:p14="http://schemas.microsoft.com/office/powerpoint/2010/main" val="4015267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5200</TotalTime>
  <Words>2310</Words>
  <Application>Microsoft Office PowerPoint</Application>
  <PresentationFormat>On-screen Show (4:3)</PresentationFormat>
  <Paragraphs>510</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vt:lpstr>
      <vt:lpstr>    Environmental and Social Impacts on Rural and Northern Health</vt:lpstr>
      <vt:lpstr>  Jo-Ann Episkenew, Chandima Karunanayake, Donna Rennie, Jenny Gardipy,  Laura McCallum  </vt:lpstr>
      <vt:lpstr>  Research proposal Title:  Cree Tipi Teachings: An Intervention Approach to Addressing Housing and Lung Health in Two First Nations Communities </vt:lpstr>
      <vt:lpstr>Participating First Nations Communities  and Treaty Boundaries</vt:lpstr>
      <vt:lpstr>  What do two First Nations communities living in differing environmental contexts ( Woodlands Cree and Willow Cree ) see as strategies (home, housing, community)  that are amenable to intervention in First Nations people living on reserves in rural Saskatchewan? </vt:lpstr>
      <vt:lpstr>  What do two First Nations communities living in differing environmental contexts ( Woodlands Cree and Willow Cree ) see as strategies (home, housing, community)  that are amenable to intervention in First Nations people living on reserves in rural Saskatchewan? </vt:lpstr>
      <vt:lpstr>Background</vt:lpstr>
      <vt:lpstr>Background</vt:lpstr>
      <vt:lpstr>Background</vt:lpstr>
      <vt:lpstr>Background</vt:lpstr>
      <vt:lpstr>PIs- Dr. James Dosman, Dr. Sylvia Abonyi, Dr. Punam Pahwa and Dr. Jo-Ann Episkenew Method</vt:lpstr>
      <vt:lpstr>Method</vt:lpstr>
      <vt:lpstr>  What do two First Nations communities living in differing environmental contexts ( Woodlands Cree and Willow Cree ) see as strategies (home, housing, community)  that are amenable to intervention in First Nations people living on reserves in rural Saskatchewan? </vt:lpstr>
      <vt:lpstr>  What do two First Nations communities living in differing environmental contexts ( Woodlands Cree and Willow Cree ) see as strategies (home, housing, community)  that are amenable to intervention in First Nations people living on reserves in rural Saskatchewan? </vt:lpstr>
      <vt:lpstr>Focus groups  2013/14</vt:lpstr>
      <vt:lpstr>Principle Findings: Our Life Style Choices</vt:lpstr>
      <vt:lpstr>Principle Findings: Our Health</vt:lpstr>
      <vt:lpstr>Discussion Guide for Facilitators</vt:lpstr>
      <vt:lpstr>What is my reaction to the information presented?</vt:lpstr>
      <vt:lpstr>What do I think I could do to make our housing healthier?</vt:lpstr>
      <vt:lpstr>What do I think I could do to make our housing healthier?</vt:lpstr>
      <vt:lpstr>What do I think I could do to make our housing healthier?</vt:lpstr>
      <vt:lpstr>What do I think I could do to make our housing healthier?</vt:lpstr>
      <vt:lpstr>What do I think I could do to make our housing healthier?</vt:lpstr>
      <vt:lpstr>What do I think I could do to make our housing healthier?</vt:lpstr>
      <vt:lpstr>What do I think I could do to make our housing healthier?</vt:lpstr>
      <vt:lpstr>What could I do to make myself healthier?</vt:lpstr>
      <vt:lpstr>What could we do to make our children healthier? </vt:lpstr>
      <vt:lpstr>What could we do to make our children healthier? </vt:lpstr>
      <vt:lpstr>How could we obtain healthier food ? </vt:lpstr>
      <vt:lpstr>How could we obtain healthier food ? </vt:lpstr>
      <vt:lpstr>What about exercise? </vt:lpstr>
      <vt:lpstr> What about our sleeping habits? </vt:lpstr>
      <vt:lpstr>  What do two First Nations communities living in differing environmental contexts ( Woodlands Cree and Willow Cree ) see as strategies (home, housing, community)  that are amenable to intervention in First Nations people living on reserves in rural Saskatchewan? </vt:lpstr>
      <vt:lpstr>   </vt:lpstr>
      <vt:lpstr>Values  in  focus group discussions</vt:lpstr>
      <vt:lpstr>Values implicit in  focus group discussions</vt:lpstr>
      <vt:lpstr>Values implicit in  focus group discussions</vt:lpstr>
      <vt:lpstr>Values implicit in  focus group discussions</vt:lpstr>
      <vt:lpstr>ACKNOWLEDGMENTS  This study was funded by a grant from the Canadian Institutes of Health Research (CIHR) “Assess, Redress, Re-assess: Addressing Disparities in Respiratory Health among First Nations People”, CIHR MOP-246983-ABH-CCAA-11829. We are grateful for the contributions of community members who donated their time to participate in the focus groups.</vt:lpstr>
      <vt:lpstr>Questions? </vt:lpstr>
      <vt:lpstr>Questions? </vt:lpstr>
    </vt:vector>
  </TitlesOfParts>
  <Company>University of Saskatchewan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Sciences  Graduate Programs   RAC Agenda – Meeting 1</dc:title>
  <dc:creator>AgmedUser</dc:creator>
  <cp:lastModifiedBy>AgmedUser</cp:lastModifiedBy>
  <cp:revision>110</cp:revision>
  <dcterms:created xsi:type="dcterms:W3CDTF">2015-08-22T19:02:56Z</dcterms:created>
  <dcterms:modified xsi:type="dcterms:W3CDTF">2015-09-22T14:56:27Z</dcterms:modified>
</cp:coreProperties>
</file>