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80" r:id="rId2"/>
    <p:sldId id="282" r:id="rId3"/>
    <p:sldId id="281" r:id="rId4"/>
    <p:sldId id="283" r:id="rId5"/>
    <p:sldId id="284" r:id="rId6"/>
    <p:sldId id="260" r:id="rId7"/>
    <p:sldId id="268" r:id="rId8"/>
    <p:sldId id="285" r:id="rId9"/>
    <p:sldId id="286" r:id="rId10"/>
    <p:sldId id="265" r:id="rId11"/>
    <p:sldId id="288" r:id="rId12"/>
    <p:sldId id="287" r:id="rId13"/>
    <p:sldId id="289" r:id="rId14"/>
    <p:sldId id="271" r:id="rId15"/>
    <p:sldId id="267" r:id="rId16"/>
    <p:sldId id="278" r:id="rId17"/>
    <p:sldId id="273" r:id="rId18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96" y="9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74EDD-B0FF-487E-9771-2E6B92235F57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8AFE2-B4A4-4F68-AC03-AEFF028C3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70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72FE-D9C0-4268-A7BB-077C2D6293D2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43FA-5F8B-4574-AC5A-B8A7F7A7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8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72FE-D9C0-4268-A7BB-077C2D6293D2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43FA-5F8B-4574-AC5A-B8A7F7A7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80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72FE-D9C0-4268-A7BB-077C2D6293D2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43FA-5F8B-4574-AC5A-B8A7F7A7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28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72FE-D9C0-4268-A7BB-077C2D6293D2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43FA-5F8B-4574-AC5A-B8A7F7A7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71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72FE-D9C0-4268-A7BB-077C2D6293D2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43FA-5F8B-4574-AC5A-B8A7F7A7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89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72FE-D9C0-4268-A7BB-077C2D6293D2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43FA-5F8B-4574-AC5A-B8A7F7A7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0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72FE-D9C0-4268-A7BB-077C2D6293D2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43FA-5F8B-4574-AC5A-B8A7F7A7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1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72FE-D9C0-4268-A7BB-077C2D6293D2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43FA-5F8B-4574-AC5A-B8A7F7A7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72FE-D9C0-4268-A7BB-077C2D6293D2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43FA-5F8B-4574-AC5A-B8A7F7A7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72FE-D9C0-4268-A7BB-077C2D6293D2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43FA-5F8B-4574-AC5A-B8A7F7A7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40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72FE-D9C0-4268-A7BB-077C2D6293D2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43FA-5F8B-4574-AC5A-B8A7F7A7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53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D72FE-D9C0-4268-A7BB-077C2D6293D2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243FA-5F8B-4574-AC5A-B8A7F7A7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0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" y="1524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273175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sz="3200" b="1" dirty="0" smtClean="0">
                <a:solidFill>
                  <a:srgbClr val="C00000"/>
                </a:solidFill>
              </a:rPr>
              <a:t>A Study of the Respiratory Health of First Nations Children Living in Rural Saskatchewan: Methodological Approaches and Comparisons with the Saskatchewan Rural Health Study Children’s Component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505200"/>
            <a:ext cx="7315200" cy="1752600"/>
          </a:xfrm>
        </p:spPr>
        <p:txBody>
          <a:bodyPr>
            <a:normAutofit/>
          </a:bodyPr>
          <a:lstStyle/>
          <a:p>
            <a:r>
              <a:rPr lang="en-CA" sz="2400" dirty="0" err="1">
                <a:solidFill>
                  <a:schemeClr val="tx1"/>
                </a:solidFill>
              </a:rPr>
              <a:t>Rennie</a:t>
            </a:r>
            <a:r>
              <a:rPr lang="en-CA" sz="2400" dirty="0">
                <a:solidFill>
                  <a:schemeClr val="tx1"/>
                </a:solidFill>
              </a:rPr>
              <a:t>, D.C., </a:t>
            </a:r>
            <a:r>
              <a:rPr lang="en-CA" sz="2400" dirty="0" err="1">
                <a:solidFill>
                  <a:schemeClr val="tx1"/>
                </a:solidFill>
              </a:rPr>
              <a:t>Karunanayake</a:t>
            </a:r>
            <a:r>
              <a:rPr lang="en-CA" sz="2400" dirty="0">
                <a:solidFill>
                  <a:schemeClr val="tx1"/>
                </a:solidFill>
              </a:rPr>
              <a:t>, C., </a:t>
            </a:r>
            <a:r>
              <a:rPr lang="en-CA" sz="2400" dirty="0" err="1">
                <a:solidFill>
                  <a:schemeClr val="tx1"/>
                </a:solidFill>
              </a:rPr>
              <a:t>Pahwa</a:t>
            </a:r>
            <a:r>
              <a:rPr lang="en-CA" sz="2400" dirty="0">
                <a:solidFill>
                  <a:schemeClr val="tx1"/>
                </a:solidFill>
              </a:rPr>
              <a:t>, P., </a:t>
            </a:r>
            <a:r>
              <a:rPr lang="en-CA" sz="2400" u="sng" dirty="0">
                <a:solidFill>
                  <a:schemeClr val="tx1"/>
                </a:solidFill>
              </a:rPr>
              <a:t>Hagel, L., </a:t>
            </a:r>
            <a:r>
              <a:rPr lang="en-US" sz="2400" dirty="0" err="1">
                <a:solidFill>
                  <a:schemeClr val="tx1"/>
                </a:solidFill>
              </a:rPr>
              <a:t>Seeseequasis</a:t>
            </a:r>
            <a:r>
              <a:rPr lang="en-US" sz="2400" dirty="0">
                <a:solidFill>
                  <a:schemeClr val="tx1"/>
                </a:solidFill>
              </a:rPr>
              <a:t>, J., </a:t>
            </a:r>
            <a:r>
              <a:rPr lang="en-US" sz="2400" dirty="0" err="1">
                <a:solidFill>
                  <a:schemeClr val="tx1"/>
                </a:solidFill>
              </a:rPr>
              <a:t>Naytowhow</a:t>
            </a:r>
            <a:r>
              <a:rPr lang="en-US" sz="2400" dirty="0">
                <a:solidFill>
                  <a:schemeClr val="tx1"/>
                </a:solidFill>
              </a:rPr>
              <a:t>, A., </a:t>
            </a:r>
            <a:r>
              <a:rPr lang="en-CA" sz="2400" dirty="0">
                <a:solidFill>
                  <a:schemeClr val="tx1"/>
                </a:solidFill>
              </a:rPr>
              <a:t>Russell, B., </a:t>
            </a:r>
            <a:r>
              <a:rPr lang="en-CA" sz="2400" dirty="0" err="1">
                <a:solidFill>
                  <a:schemeClr val="tx1"/>
                </a:solidFill>
              </a:rPr>
              <a:t>Warkentin</a:t>
            </a:r>
            <a:r>
              <a:rPr lang="en-CA" sz="2400" dirty="0">
                <a:solidFill>
                  <a:schemeClr val="tx1"/>
                </a:solidFill>
              </a:rPr>
              <a:t>, S., </a:t>
            </a:r>
            <a:r>
              <a:rPr lang="en-CA" sz="2400" dirty="0" err="1">
                <a:solidFill>
                  <a:schemeClr val="tx1"/>
                </a:solidFill>
              </a:rPr>
              <a:t>Dosman</a:t>
            </a:r>
            <a:r>
              <a:rPr lang="en-CA" sz="2400" dirty="0">
                <a:solidFill>
                  <a:schemeClr val="tx1"/>
                </a:solidFill>
              </a:rPr>
              <a:t>, </a:t>
            </a:r>
            <a:r>
              <a:rPr lang="en-CA" sz="2400" dirty="0" err="1">
                <a:solidFill>
                  <a:schemeClr val="tx1"/>
                </a:solidFill>
              </a:rPr>
              <a:t>J.and</a:t>
            </a:r>
            <a:r>
              <a:rPr lang="en-CA" sz="2400" dirty="0">
                <a:solidFill>
                  <a:schemeClr val="tx1"/>
                </a:solidFill>
              </a:rPr>
              <a:t> the First Nations Lung Health and Saskatchewan Rural Health Study Groups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31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43400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981200"/>
            <a:ext cx="4744387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2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914400" y="164813"/>
            <a:ext cx="7696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CA" sz="2800" b="1" dirty="0">
                <a:solidFill>
                  <a:srgbClr val="C00000"/>
                </a:solidFill>
                <a:cs typeface="Arial" charset="0"/>
              </a:rPr>
              <a:t>Comparison of SRHS 2010 Children </a:t>
            </a:r>
            <a:endParaRPr lang="en-CA" sz="2800" b="1" dirty="0" smtClean="0">
              <a:solidFill>
                <a:srgbClr val="C00000"/>
              </a:solidFill>
              <a:cs typeface="Arial" charset="0"/>
            </a:endParaRPr>
          </a:p>
          <a:p>
            <a:pPr algn="ctr" eaLnBrk="1" hangingPunct="1"/>
            <a:r>
              <a:rPr lang="en-CA" sz="2800" b="1" dirty="0" smtClean="0">
                <a:solidFill>
                  <a:srgbClr val="C00000"/>
                </a:solidFill>
                <a:cs typeface="Arial" charset="0"/>
              </a:rPr>
              <a:t>and FNLHS 2013 Children</a:t>
            </a:r>
            <a:endParaRPr lang="en-CA" sz="2800" b="1" dirty="0">
              <a:solidFill>
                <a:srgbClr val="C00000"/>
              </a:solidFill>
              <a:cs typeface="Arial" charset="0"/>
            </a:endParaRPr>
          </a:p>
        </p:txBody>
      </p:sp>
      <p:graphicFrame>
        <p:nvGraphicFramePr>
          <p:cNvPr id="5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731319"/>
              </p:ext>
            </p:extLst>
          </p:nvPr>
        </p:nvGraphicFramePr>
        <p:xfrm>
          <a:off x="838200" y="1371600"/>
          <a:ext cx="7315200" cy="1906406"/>
        </p:xfrm>
        <a:graphic>
          <a:graphicData uri="http://schemas.openxmlformats.org/drawingml/2006/table">
            <a:tbl>
              <a:tblPr/>
              <a:tblGrid>
                <a:gridCol w="1516719"/>
                <a:gridCol w="2674281"/>
                <a:gridCol w="31242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Sex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SRHS 2010 Children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(6-18 years)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 (%)</a:t>
                      </a:r>
                      <a:endParaRPr kumimoji="0" lang="en-C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FNLHS 2013 Children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(6-17 years)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n (%)</a:t>
                      </a:r>
                      <a:endParaRPr kumimoji="0" lang="en-C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Male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1173 (49.2)</a:t>
                      </a:r>
                      <a:endParaRPr kumimoji="0" lang="en-C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165 (47.0)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Female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1210 (50.8)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186 (53.0)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780027"/>
              </p:ext>
            </p:extLst>
          </p:nvPr>
        </p:nvGraphicFramePr>
        <p:xfrm>
          <a:off x="838200" y="3581400"/>
          <a:ext cx="7315199" cy="2194632"/>
        </p:xfrm>
        <a:graphic>
          <a:graphicData uri="http://schemas.openxmlformats.org/drawingml/2006/table">
            <a:tbl>
              <a:tblPr/>
              <a:tblGrid>
                <a:gridCol w="1548989"/>
                <a:gridCol w="2658683"/>
                <a:gridCol w="3107527"/>
              </a:tblGrid>
              <a:tr h="731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Age, in years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SRHS 2010 Children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(6-18 years)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 (%)</a:t>
                      </a:r>
                      <a:endParaRPr kumimoji="0" lang="en-C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FNLHS 2013 Children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(6-17 years)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n (%)</a:t>
                      </a:r>
                      <a:endParaRPr kumimoji="0" lang="en-C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6-10 years</a:t>
                      </a:r>
                      <a:endParaRPr kumimoji="0" lang="en-C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1014 (42.8)</a:t>
                      </a:r>
                      <a:endParaRPr kumimoji="0" lang="en-C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175 (49.9)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11-14 years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858 (36.2)</a:t>
                      </a:r>
                      <a:endParaRPr kumimoji="0" lang="en-C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126 (35.9)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15-18 years</a:t>
                      </a:r>
                      <a:endParaRPr kumimoji="0" lang="en-C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499 (21.0)</a:t>
                      </a:r>
                      <a:endParaRPr kumimoji="0" lang="en-C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 (14.2)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85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914400" y="892314"/>
            <a:ext cx="7696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CA" sz="4400" b="1" dirty="0" smtClean="0">
                <a:solidFill>
                  <a:srgbClr val="C00000"/>
                </a:solidFill>
                <a:cs typeface="Arial" charset="0"/>
              </a:rPr>
              <a:t>Participation Rates:</a:t>
            </a:r>
            <a:endParaRPr lang="en-CA" sz="4400" b="1" dirty="0">
              <a:solidFill>
                <a:srgbClr val="C00000"/>
              </a:solidFill>
              <a:cs typeface="Arial" charset="0"/>
            </a:endParaRPr>
          </a:p>
        </p:txBody>
      </p:sp>
      <p:graphicFrame>
        <p:nvGraphicFramePr>
          <p:cNvPr id="5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678487"/>
              </p:ext>
            </p:extLst>
          </p:nvPr>
        </p:nvGraphicFramePr>
        <p:xfrm>
          <a:off x="1219200" y="2362200"/>
          <a:ext cx="7086600" cy="2316524"/>
        </p:xfrm>
        <a:graphic>
          <a:graphicData uri="http://schemas.openxmlformats.org/drawingml/2006/table">
            <a:tbl>
              <a:tblPr/>
              <a:tblGrid>
                <a:gridCol w="2286000"/>
                <a:gridCol w="2362200"/>
                <a:gridCol w="24384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SRHS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FNLHS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Questionnaire based Survey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2383/5667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42.0%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351/603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58.2%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Clinical Measurements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626/1800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34.8%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297/603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49.2%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30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Conclusions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1981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22313" y="1676400"/>
            <a:ext cx="7772400" cy="3886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CA" dirty="0" smtClean="0"/>
              <a:t>Factors that contributed to increased participation rates in the FNLHS were: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CA" dirty="0" smtClean="0"/>
              <a:t>Researchers in continuous community contact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CA" dirty="0" smtClean="0"/>
              <a:t>Provision of incentives for participation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CA" dirty="0" smtClean="0"/>
              <a:t>Simplification of the consent/assent process.</a:t>
            </a:r>
          </a:p>
          <a:p>
            <a:r>
              <a:rPr lang="en-CA" dirty="0" smtClean="0"/>
              <a:t>Maintaining research staff in widely  dispersed rural communities is expensive and challenging.</a:t>
            </a:r>
          </a:p>
          <a:p>
            <a:pPr marL="457200" indent="-45720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6592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90600"/>
            <a:ext cx="7772400" cy="1362075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Thanks to……..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057400"/>
            <a:ext cx="7772400" cy="2514599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CA" sz="3200" dirty="0" smtClean="0">
                <a:solidFill>
                  <a:schemeClr val="tx1"/>
                </a:solidFill>
              </a:rPr>
              <a:t>The children, parents and teachers in all 43 schools that participated in our studies.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3200" dirty="0" smtClean="0">
                <a:solidFill>
                  <a:schemeClr val="tx1"/>
                </a:solidFill>
              </a:rPr>
              <a:t>The research assistants and nurses that travelled the province to conduct the field research, 10 in all.</a:t>
            </a:r>
            <a:endParaRPr lang="en-C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2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7543800" cy="5429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858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Clinical Research Assistants - FNLHS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3402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858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SRHS </a:t>
            </a:r>
            <a:r>
              <a:rPr lang="en-US" sz="3200" dirty="0"/>
              <a:t>S</a:t>
            </a:r>
            <a:r>
              <a:rPr lang="en-US" sz="3200" dirty="0" smtClean="0"/>
              <a:t>tudy Group</a:t>
            </a:r>
            <a:endParaRPr lang="en-US" sz="3200" dirty="0"/>
          </a:p>
        </p:txBody>
      </p:sp>
      <p:pic>
        <p:nvPicPr>
          <p:cNvPr id="5" name="Text Box 8" descr="SK Rural Health Study Meeting Feb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24000"/>
            <a:ext cx="6280150" cy="3352800"/>
          </a:xfrm>
          <a:prstGeom prst="rect">
            <a:avLst/>
          </a:prstGeom>
          <a:solidFill>
            <a:srgbClr val="FFFFFF"/>
          </a:solidFill>
          <a:ln w="3175">
            <a:solidFill>
              <a:srgbClr val="9BBB59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9147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0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02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4800" y="1116012"/>
            <a:ext cx="8229600" cy="712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Purpose</a:t>
            </a:r>
            <a:endParaRPr lang="en-US" dirty="0">
              <a:solidFill>
                <a:srgbClr val="C0000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676400"/>
            <a:ext cx="8534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2800" dirty="0" smtClean="0">
                <a:ea typeface="Arial Unicode MS" pitchFamily="34" charset="-128"/>
                <a:cs typeface="Arial Unicode MS" pitchFamily="34" charset="-128"/>
              </a:rPr>
              <a:t>To compare response rates in the baseline surveys of two prospective cohort studies of respiratory health in rural school children in Saskatchewan. </a:t>
            </a:r>
            <a:endParaRPr lang="en-US" sz="2800" dirty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621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85775" y="1295400"/>
            <a:ext cx="817245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rgbClr val="000000"/>
                </a:solidFill>
              </a:rPr>
              <a:t>Saskatchewan Rural Health Study (SRHS) </a:t>
            </a:r>
            <a:br>
              <a:rPr lang="en-US" sz="3200" b="1" dirty="0" smtClean="0">
                <a:solidFill>
                  <a:srgbClr val="000000"/>
                </a:solidFill>
              </a:rPr>
            </a:br>
            <a:r>
              <a:rPr lang="en-US" sz="3200" b="1" dirty="0" smtClean="0">
                <a:solidFill>
                  <a:srgbClr val="000000"/>
                </a:solidFill>
              </a:rPr>
              <a:t>and </a:t>
            </a:r>
            <a:br>
              <a:rPr lang="en-US" sz="3200" b="1" dirty="0" smtClean="0">
                <a:solidFill>
                  <a:srgbClr val="000000"/>
                </a:solidFill>
              </a:rPr>
            </a:br>
            <a:r>
              <a:rPr lang="en-US" sz="3200" b="1" dirty="0" smtClean="0">
                <a:solidFill>
                  <a:srgbClr val="000000"/>
                </a:solidFill>
              </a:rPr>
              <a:t>First Nations Lung Health (FNLH) Study</a:t>
            </a:r>
            <a:endParaRPr lang="en-CA" sz="3200" b="1" dirty="0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257800"/>
            <a:ext cx="3429000" cy="838200"/>
          </a:xfrm>
        </p:spPr>
        <p:txBody>
          <a:bodyPr>
            <a:normAutofit fontScale="85000" lnSpcReduction="20000"/>
          </a:bodyPr>
          <a:lstStyle/>
          <a:p>
            <a:r>
              <a:rPr lang="en-CA" sz="2000" dirty="0" smtClean="0">
                <a:solidFill>
                  <a:schemeClr val="tx1"/>
                </a:solidFill>
              </a:rPr>
              <a:t>Canadian </a:t>
            </a:r>
            <a:r>
              <a:rPr lang="en-CA" sz="2000" dirty="0">
                <a:solidFill>
                  <a:schemeClr val="tx1"/>
                </a:solidFill>
              </a:rPr>
              <a:t>Institutes of Health Research 2010-2015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MOP-187209-POP-CCAA-11829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" name="图片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95600"/>
            <a:ext cx="13144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518" y="2971800"/>
            <a:ext cx="1811482" cy="1905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dirty="0" smtClean="0">
                <a:solidFill>
                  <a:srgbClr val="C00000"/>
                </a:solidFill>
              </a:rPr>
              <a:t>Background: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4648200" y="5257800"/>
            <a:ext cx="3429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000" dirty="0">
                <a:solidFill>
                  <a:schemeClr val="tx1"/>
                </a:solidFill>
              </a:rPr>
              <a:t>Canadian Institutes of Health Research 2012-2017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MOP-246983-ABH-CCAA-11829</a:t>
            </a:r>
            <a:endParaRPr lang="en-C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0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24543" y="228600"/>
            <a:ext cx="8229600" cy="60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C00000"/>
                </a:solidFill>
              </a:rPr>
              <a:t>Conceptual Framework</a:t>
            </a:r>
            <a:r>
              <a:rPr lang="en-US" sz="3600" dirty="0" smtClean="0">
                <a:latin typeface="Times New Roman" pitchFamily="18" charset="0"/>
              </a:rPr>
              <a:t>*</a:t>
            </a:r>
            <a:endParaRPr lang="en-US" sz="3600" dirty="0">
              <a:latin typeface="Times New Roman" pitchFamily="18" charset="0"/>
            </a:endParaRPr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0" y="914400"/>
            <a:ext cx="9144000" cy="5014588"/>
            <a:chOff x="2527" y="1814"/>
            <a:chExt cx="7756" cy="3525"/>
          </a:xfrm>
          <a:noFill/>
        </p:grpSpPr>
        <p:sp>
          <p:nvSpPr>
            <p:cNvPr id="6" name="AutoShape 16"/>
            <p:cNvSpPr>
              <a:spLocks noChangeAspect="1" noChangeArrowheads="1"/>
            </p:cNvSpPr>
            <p:nvPr/>
          </p:nvSpPr>
          <p:spPr bwMode="auto">
            <a:xfrm>
              <a:off x="2527" y="1814"/>
              <a:ext cx="7756" cy="334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/>
            <a:lstStyle/>
            <a:p>
              <a:pPr defTabSz="457200" eaLnBrk="1" hangingPunct="1"/>
              <a:endParaRPr lang="en-CA" sz="1800">
                <a:latin typeface="Tahoma" pitchFamily="34" charset="0"/>
              </a:endParaRPr>
            </a:p>
          </p:txBody>
        </p:sp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2979" y="2802"/>
              <a:ext cx="1856" cy="871"/>
            </a:xfrm>
            <a:prstGeom prst="rect">
              <a:avLst/>
            </a:prstGeom>
            <a:solidFill>
              <a:srgbClr val="FFC000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 sz="4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en-US" altLang="ja-JP" sz="1600" dirty="0" smtClean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 </a:t>
              </a:r>
              <a:r>
                <a:rPr lang="en-US" altLang="ja-JP" sz="1600" i="1" dirty="0" smtClean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Individual Factors</a:t>
              </a:r>
              <a:r>
                <a:rPr lang="en-US" altLang="ja-JP" sz="1600" dirty="0" smtClean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:</a:t>
              </a:r>
              <a:r>
                <a:rPr lang="en-US" altLang="ja-JP" sz="1600" baseline="30000" dirty="0" smtClean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1,3</a:t>
              </a:r>
              <a:endParaRPr lang="en-US" altLang="ja-JP" sz="1600" baseline="30000" dirty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endParaRPr>
            </a:p>
            <a:p>
              <a:pPr eaLnBrk="1" hangingPunct="1"/>
              <a:r>
                <a:rPr lang="en-US" altLang="ja-JP" sz="1600" dirty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 </a:t>
              </a:r>
              <a:r>
                <a:rPr lang="en-US" altLang="ja-JP" sz="1600" dirty="0" smtClean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  Family </a:t>
              </a:r>
              <a:r>
                <a:rPr lang="en-US" altLang="ja-JP" sz="1600" dirty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history</a:t>
              </a:r>
            </a:p>
            <a:p>
              <a:pPr eaLnBrk="1" hangingPunct="1"/>
              <a:r>
                <a:rPr lang="en-US" altLang="ja-JP" sz="1600" dirty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 </a:t>
              </a:r>
              <a:r>
                <a:rPr lang="en-US" altLang="ja-JP" sz="1600" dirty="0" smtClean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  Lifestyle/behavioral </a:t>
              </a:r>
              <a:endParaRPr lang="en-US" altLang="ja-JP" sz="1600" dirty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endParaRPr>
            </a:p>
            <a:p>
              <a:pPr eaLnBrk="1" hangingPunct="1"/>
              <a:r>
                <a:rPr lang="en-US" altLang="ja-JP" sz="1600" dirty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 </a:t>
              </a:r>
              <a:r>
                <a:rPr lang="en-US" altLang="ja-JP" sz="1600" dirty="0" smtClean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  Occupational </a:t>
              </a:r>
              <a:r>
                <a:rPr lang="en-US" altLang="ja-JP" sz="1600" dirty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exposures</a:t>
              </a:r>
            </a:p>
            <a:p>
              <a:pPr eaLnBrk="1" hangingPunct="1"/>
              <a:r>
                <a:rPr lang="en-US" altLang="ja-JP" sz="1600" dirty="0" smtClean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    </a:t>
              </a:r>
              <a:endParaRPr lang="en-US" altLang="ja-JP" sz="1600" dirty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endParaRPr>
            </a:p>
            <a:p>
              <a:pPr eaLnBrk="1" hangingPunct="1"/>
              <a:endParaRPr lang="en-US" sz="1400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8" name="Text Box 18"/>
            <p:cNvSpPr txBox="1">
              <a:spLocks noChangeArrowheads="1"/>
            </p:cNvSpPr>
            <p:nvPr/>
          </p:nvSpPr>
          <p:spPr bwMode="auto">
            <a:xfrm>
              <a:off x="7927" y="2790"/>
              <a:ext cx="1941" cy="939"/>
            </a:xfrm>
            <a:prstGeom prst="rect">
              <a:avLst/>
            </a:prstGeom>
            <a:solidFill>
              <a:srgbClr val="FFC000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 sz="4400">
                  <a:solidFill>
                    <a:schemeClr val="tx1"/>
                  </a:solidFill>
                  <a:latin typeface="Times" pitchFamily="18" charset="0"/>
                </a:defRPr>
              </a:lvl1pPr>
              <a:lvl2pPr>
                <a:defRPr sz="4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en-US" altLang="ja-JP" sz="1600" dirty="0" smtClean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  </a:t>
              </a:r>
              <a:r>
                <a:rPr lang="en-US" altLang="ja-JP" sz="1600" i="1" dirty="0" smtClean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Health Outcomes</a:t>
              </a:r>
              <a:r>
                <a:rPr lang="en-US" altLang="ja-JP" sz="1600" dirty="0" smtClean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:</a:t>
              </a:r>
              <a:r>
                <a:rPr lang="en-US" altLang="ja-JP" sz="1600" baseline="30000" dirty="0" smtClean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1,2,</a:t>
              </a:r>
            </a:p>
            <a:p>
              <a:pPr eaLnBrk="1" hangingPunct="1"/>
              <a:r>
                <a:rPr lang="en-US" altLang="ja-JP" sz="1600" dirty="0" smtClean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    Chronic bronchitis</a:t>
              </a:r>
            </a:p>
            <a:p>
              <a:pPr eaLnBrk="1" hangingPunct="1"/>
              <a:r>
                <a:rPr lang="en-US" altLang="ja-JP" sz="1600" dirty="0" smtClean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    COPD</a:t>
              </a:r>
              <a:endParaRPr lang="en-US" altLang="ja-JP" sz="1600" dirty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endParaRPr>
            </a:p>
            <a:p>
              <a:pPr eaLnBrk="1" hangingPunct="1"/>
              <a:r>
                <a:rPr lang="en-US" altLang="ja-JP" sz="1600" dirty="0" smtClean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     Asthma</a:t>
              </a:r>
              <a:endParaRPr lang="en-US" altLang="ja-JP" sz="1600" dirty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endParaRPr>
            </a:p>
            <a:p>
              <a:pPr eaLnBrk="1" hangingPunct="1"/>
              <a:r>
                <a:rPr lang="en-US" altLang="ja-JP" sz="1600" dirty="0" smtClean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     Lung </a:t>
              </a:r>
              <a:r>
                <a:rPr lang="en-US" altLang="ja-JP" sz="1600" dirty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function</a:t>
              </a:r>
            </a:p>
            <a:p>
              <a:pPr eaLnBrk="1" hangingPunct="1"/>
              <a:endParaRPr lang="en-US" sz="1400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" name="Line 19"/>
            <p:cNvSpPr>
              <a:spLocks noChangeShapeType="1"/>
            </p:cNvSpPr>
            <p:nvPr/>
          </p:nvSpPr>
          <p:spPr bwMode="auto">
            <a:xfrm>
              <a:off x="4881" y="3347"/>
              <a:ext cx="3046" cy="1"/>
            </a:xfrm>
            <a:prstGeom prst="line">
              <a:avLst/>
            </a:prstGeom>
            <a:grp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20"/>
            <p:cNvSpPr txBox="1">
              <a:spLocks noChangeArrowheads="1"/>
            </p:cNvSpPr>
            <p:nvPr/>
          </p:nvSpPr>
          <p:spPr bwMode="auto">
            <a:xfrm>
              <a:off x="5573" y="1953"/>
              <a:ext cx="1373" cy="802"/>
            </a:xfrm>
            <a:prstGeom prst="rect">
              <a:avLst/>
            </a:prstGeom>
            <a:solidFill>
              <a:srgbClr val="FFC000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 sz="4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en-US" altLang="ja-JP" sz="1600" dirty="0" smtClean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 </a:t>
              </a:r>
              <a:r>
                <a:rPr lang="en-US" altLang="ja-JP" sz="1600" i="1" dirty="0" smtClean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Covariates</a:t>
              </a:r>
              <a:r>
                <a:rPr lang="en-US" altLang="ja-JP" sz="1600" dirty="0" smtClean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:</a:t>
              </a:r>
              <a:r>
                <a:rPr lang="en-US" altLang="ja-JP" sz="1600" baseline="30000" dirty="0" smtClean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1</a:t>
              </a:r>
              <a:endParaRPr lang="en-US" altLang="ja-JP" sz="1600" baseline="30000" dirty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endParaRPr>
            </a:p>
            <a:p>
              <a:pPr eaLnBrk="1" hangingPunct="1"/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 </a:t>
              </a:r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  Demographic </a:t>
              </a:r>
              <a:endParaRPr lang="en-US" sz="1600" dirty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endParaRPr>
            </a:p>
            <a:p>
              <a:pPr eaLnBrk="1" hangingPunct="1"/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 </a:t>
              </a:r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  Co-morbidity </a:t>
              </a:r>
              <a:endParaRPr lang="en-US" sz="1600" dirty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endParaRPr>
            </a:p>
            <a:p>
              <a:pPr eaLnBrk="1" hangingPunct="1"/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 </a:t>
              </a:r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  Health </a:t>
              </a:r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Status </a:t>
              </a:r>
            </a:p>
            <a:p>
              <a:pPr eaLnBrk="1" hangingPunct="1"/>
              <a:endParaRPr lang="en-US" sz="1400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1" name="Line 21"/>
            <p:cNvSpPr>
              <a:spLocks noChangeShapeType="1"/>
            </p:cNvSpPr>
            <p:nvPr/>
          </p:nvSpPr>
          <p:spPr bwMode="auto">
            <a:xfrm flipV="1">
              <a:off x="4281" y="2372"/>
              <a:ext cx="1292" cy="383"/>
            </a:xfrm>
            <a:prstGeom prst="line">
              <a:avLst/>
            </a:prstGeom>
            <a:grpFill/>
            <a:ln w="31750">
              <a:solidFill>
                <a:srgbClr val="00B050"/>
              </a:solidFill>
              <a:round/>
              <a:headEnd type="triangle" w="med" len="med"/>
              <a:tailEnd type="triangle" w="med" len="med"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2"/>
            <p:cNvSpPr>
              <a:spLocks noChangeShapeType="1"/>
            </p:cNvSpPr>
            <p:nvPr/>
          </p:nvSpPr>
          <p:spPr bwMode="auto">
            <a:xfrm>
              <a:off x="6958" y="2372"/>
              <a:ext cx="1107" cy="383"/>
            </a:xfrm>
            <a:prstGeom prst="line">
              <a:avLst/>
            </a:prstGeom>
            <a:grpFill/>
            <a:ln w="31750">
              <a:solidFill>
                <a:srgbClr val="00B05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5158" y="3969"/>
              <a:ext cx="2353" cy="845"/>
            </a:xfrm>
            <a:prstGeom prst="rect">
              <a:avLst/>
            </a:prstGeom>
            <a:solidFill>
              <a:srgbClr val="FFC000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 sz="4400">
                  <a:solidFill>
                    <a:schemeClr val="tx1"/>
                  </a:solidFill>
                  <a:latin typeface="Times" pitchFamily="18" charset="0"/>
                </a:defRPr>
              </a:lvl1pPr>
              <a:lvl2pPr>
                <a:defRPr sz="4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en-US" altLang="ja-JP" sz="1600" dirty="0" smtClean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  </a:t>
              </a:r>
              <a:r>
                <a:rPr lang="en-US" altLang="ja-JP" sz="1600" i="1" dirty="0" smtClean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Contextual Factors</a:t>
              </a:r>
              <a:r>
                <a:rPr lang="en-US" altLang="ja-JP" sz="1600" dirty="0" smtClean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:</a:t>
              </a:r>
              <a:r>
                <a:rPr lang="en-US" altLang="ja-JP" sz="1600" baseline="30000" dirty="0" smtClean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1,3,4</a:t>
              </a:r>
            </a:p>
            <a:p>
              <a:pPr eaLnBrk="1" hangingPunct="1"/>
              <a:r>
                <a:rPr lang="en-US" altLang="ja-JP" sz="1600" dirty="0" smtClean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    Socioeconomic</a:t>
              </a:r>
              <a:endParaRPr lang="en-US" altLang="ja-JP" sz="1600" dirty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endParaRPr>
            </a:p>
            <a:p>
              <a:pPr eaLnBrk="1" hangingPunct="1"/>
              <a:r>
                <a:rPr lang="en-US" altLang="ja-JP" sz="1600" dirty="0" smtClean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    Housing conditions</a:t>
              </a:r>
            </a:p>
            <a:p>
              <a:pPr eaLnBrk="1" hangingPunct="1"/>
              <a:r>
                <a:rPr lang="en-US" altLang="ja-JP" sz="1600" dirty="0" smtClean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    Access </a:t>
              </a:r>
              <a:r>
                <a:rPr lang="en-US" altLang="ja-JP" sz="1600" dirty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to Health Services</a:t>
              </a:r>
              <a:endParaRPr lang="en-US" sz="1600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4" name="Line 24"/>
            <p:cNvSpPr>
              <a:spLocks noChangeShapeType="1"/>
            </p:cNvSpPr>
            <p:nvPr/>
          </p:nvSpPr>
          <p:spPr bwMode="auto">
            <a:xfrm flipV="1">
              <a:off x="6266" y="3348"/>
              <a:ext cx="2" cy="557"/>
            </a:xfrm>
            <a:prstGeom prst="line">
              <a:avLst/>
            </a:prstGeom>
            <a:grpFill/>
            <a:ln w="31750">
              <a:solidFill>
                <a:srgbClr val="00B05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9" y="4921"/>
              <a:ext cx="6889" cy="4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lIns="0" tIns="0" rIns="0" bIns="0"/>
            <a:lstStyle>
              <a:lvl1pPr>
                <a:defRPr sz="4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en-US" altLang="ja-JP" sz="1600" b="1" dirty="0" smtClean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               Assessment </a:t>
              </a:r>
              <a:r>
                <a:rPr lang="en-US" altLang="ja-JP" sz="1600" b="1" dirty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Methods: </a:t>
              </a:r>
              <a:r>
                <a:rPr lang="en-US" altLang="ja-JP" sz="1600" dirty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1. Survey questionnaire; </a:t>
              </a:r>
              <a:r>
                <a:rPr lang="en-US" altLang="ja-JP" sz="1600" dirty="0" smtClean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2. </a:t>
              </a:r>
              <a:r>
                <a:rPr lang="en-US" altLang="ja-JP" sz="1600" dirty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Clinical assessment; </a:t>
              </a:r>
              <a:endParaRPr lang="en-US" altLang="ja-JP" sz="1600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endParaRPr>
            </a:p>
            <a:p>
              <a:pPr eaLnBrk="1" hangingPunct="1"/>
              <a:r>
                <a:rPr lang="en-US" altLang="ja-JP" sz="1600" dirty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 </a:t>
              </a:r>
              <a:r>
                <a:rPr lang="en-US" altLang="ja-JP" sz="1600" dirty="0" smtClean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                                                    3. Environmental assessments</a:t>
              </a:r>
              <a:r>
                <a:rPr lang="en-US" altLang="ja-JP" sz="1600" dirty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; 4. Health care utilization records. </a:t>
              </a:r>
              <a:endParaRPr lang="en-US" sz="1600" dirty="0">
                <a:latin typeface="Tahoma" pitchFamily="34" charset="0"/>
              </a:endParaRPr>
            </a:p>
          </p:txBody>
        </p:sp>
      </p:grpSp>
      <p:sp>
        <p:nvSpPr>
          <p:cNvPr id="17" name="Rectangle 26"/>
          <p:cNvSpPr>
            <a:spLocks noChangeArrowheads="1"/>
          </p:cNvSpPr>
          <p:nvPr/>
        </p:nvSpPr>
        <p:spPr bwMode="auto">
          <a:xfrm>
            <a:off x="4765675" y="6034087"/>
            <a:ext cx="2701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 defTabSz="457200" eaLnBrk="1" hangingPunct="1"/>
            <a:r>
              <a:rPr lang="en-US" sz="1800" dirty="0">
                <a:latin typeface="Tahoma" pitchFamily="34" charset="0"/>
              </a:rPr>
              <a:t> </a:t>
            </a:r>
            <a:r>
              <a:rPr lang="en-US" sz="1200" i="1" dirty="0">
                <a:latin typeface="Tahoma" pitchFamily="34" charset="0"/>
              </a:rPr>
              <a:t>Diagram courtesy of Dr. Will Pickett</a:t>
            </a:r>
            <a:r>
              <a:rPr lang="en-US" sz="1200" dirty="0">
                <a:latin typeface="Tahoma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6019800"/>
            <a:ext cx="4006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dirty="0">
                <a:latin typeface="Times New Roman" pitchFamily="18" charset="0"/>
              </a:rPr>
              <a:t>*Based on Population Health Framework</a:t>
            </a:r>
          </a:p>
        </p:txBody>
      </p:sp>
    </p:spTree>
    <p:extLst>
      <p:ext uri="{BB962C8B-B14F-4D97-AF65-F5344CB8AC3E}">
        <p14:creationId xmlns:p14="http://schemas.microsoft.com/office/powerpoint/2010/main" val="417490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34655" y="228600"/>
            <a:ext cx="5125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ctr"/>
            <a:r>
              <a:rPr lang="en-CA" sz="3200" b="1" dirty="0" smtClean="0">
                <a:solidFill>
                  <a:srgbClr val="C00000"/>
                </a:solidFill>
              </a:rPr>
              <a:t>Prospective Cohort Design</a:t>
            </a:r>
            <a:endParaRPr lang="en-CA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891919"/>
              </p:ext>
            </p:extLst>
          </p:nvPr>
        </p:nvGraphicFramePr>
        <p:xfrm>
          <a:off x="457200" y="1066800"/>
          <a:ext cx="8305800" cy="4800598"/>
        </p:xfrm>
        <a:graphic>
          <a:graphicData uri="http://schemas.openxmlformats.org/drawingml/2006/table">
            <a:tbl>
              <a:tblPr firstRow="1" firstCol="1" bandRow="1"/>
              <a:tblGrid>
                <a:gridCol w="4152900"/>
                <a:gridCol w="4152900"/>
              </a:tblGrid>
              <a:tr h="4207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SRHS </a:t>
                      </a:r>
                      <a:r>
                        <a:rPr lang="en-CA" sz="20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Baseline Surveys</a:t>
                      </a:r>
                      <a:endParaRPr lang="en-US" sz="20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FNLH </a:t>
                      </a:r>
                      <a:r>
                        <a:rPr lang="en-CA" sz="20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Baseline Surveys</a:t>
                      </a:r>
                      <a:endParaRPr lang="en-US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49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Four study quadrants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Two reserves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72997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Household  and Individual surveys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Adults 18 </a:t>
                      </a:r>
                      <a:r>
                        <a:rPr lang="en-CA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yrs</a:t>
                      </a:r>
                      <a:r>
                        <a:rPr lang="en-CA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997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School Survey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Children 6-17 </a:t>
                      </a:r>
                      <a:r>
                        <a:rPr lang="en-CA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yrs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5994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Clinical Studies (Adults and Children)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Spirometry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Skin testing for allergies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Blood pressure, height and weight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49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Exposure to Grain Dust Study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Environmental Assessments in Homes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6498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Saskatchewan Health Databases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498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Follow-up Study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729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687470"/>
              </p:ext>
            </p:extLst>
          </p:nvPr>
        </p:nvGraphicFramePr>
        <p:xfrm>
          <a:off x="152400" y="838200"/>
          <a:ext cx="2971800" cy="2222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5129"/>
                <a:gridCol w="1476671"/>
              </a:tblGrid>
              <a:tr h="3175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SRHS </a:t>
                      </a:r>
                      <a:r>
                        <a:rPr lang="en-CA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Baseline Surveys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Quadrant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Schools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North West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North East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South West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South East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"/>
            <a:ext cx="6019801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124912"/>
              </p:ext>
            </p:extLst>
          </p:nvPr>
        </p:nvGraphicFramePr>
        <p:xfrm>
          <a:off x="119743" y="3581400"/>
          <a:ext cx="2971800" cy="127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5129"/>
                <a:gridCol w="1476671"/>
              </a:tblGrid>
              <a:tr h="3175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FNLHS </a:t>
                      </a:r>
                      <a:r>
                        <a:rPr lang="en-CA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Baseline Surveys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First Nations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Schools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Reserve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Reserve 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5-Point Star 5"/>
          <p:cNvSpPr/>
          <p:nvPr/>
        </p:nvSpPr>
        <p:spPr>
          <a:xfrm>
            <a:off x="6072050" y="1094378"/>
            <a:ext cx="228600" cy="304800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5573486" y="2667000"/>
            <a:ext cx="228600" cy="304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1066800" y="4495800"/>
            <a:ext cx="228600" cy="304800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066800" y="4191000"/>
            <a:ext cx="228600" cy="304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2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963749"/>
              </p:ext>
            </p:extLst>
          </p:nvPr>
        </p:nvGraphicFramePr>
        <p:xfrm>
          <a:off x="533400" y="1066800"/>
          <a:ext cx="8382000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599"/>
                <a:gridCol w="2895600"/>
                <a:gridCol w="3352801"/>
              </a:tblGrid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SRHS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FNLHS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Schools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 of 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of 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Study Package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Letter to parent/guardian</a:t>
                      </a:r>
                    </a:p>
                    <a:p>
                      <a:r>
                        <a:rPr lang="en-US" dirty="0" smtClean="0"/>
                        <a:t>Questionnaire</a:t>
                      </a:r>
                    </a:p>
                    <a:p>
                      <a:r>
                        <a:rPr lang="en-US" dirty="0" smtClean="0"/>
                        <a:t>Information letter</a:t>
                      </a:r>
                    </a:p>
                    <a:p>
                      <a:r>
                        <a:rPr lang="en-US" dirty="0" smtClean="0"/>
                        <a:t>Consent (2 copies) parents</a:t>
                      </a:r>
                    </a:p>
                    <a:p>
                      <a:r>
                        <a:rPr lang="en-US" dirty="0" smtClean="0"/>
                        <a:t>Assent forms (2 copies) child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Letter to parent/guardian</a:t>
                      </a:r>
                    </a:p>
                    <a:p>
                      <a:r>
                        <a:rPr lang="en-US" dirty="0" smtClean="0"/>
                        <a:t>Questionnaire</a:t>
                      </a:r>
                    </a:p>
                    <a:p>
                      <a:r>
                        <a:rPr lang="en-US" dirty="0" smtClean="0"/>
                        <a:t>Information</a:t>
                      </a:r>
                      <a:r>
                        <a:rPr lang="en-US" baseline="0" dirty="0" smtClean="0"/>
                        <a:t> letter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Consent/assent forms (modified)</a:t>
                      </a:r>
                    </a:p>
                    <a:p>
                      <a:r>
                        <a:rPr lang="en-US" dirty="0" smtClean="0"/>
                        <a:t>emancipated (E) ≥16 </a:t>
                      </a:r>
                      <a:r>
                        <a:rPr lang="en-US" dirty="0" err="1" smtClean="0"/>
                        <a:t>yrs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Participants ages</a:t>
                      </a:r>
                    </a:p>
                    <a:p>
                      <a:r>
                        <a:rPr lang="en-US" dirty="0" smtClean="0"/>
                        <a:t>      questionnaire</a:t>
                      </a:r>
                    </a:p>
                    <a:p>
                      <a:r>
                        <a:rPr lang="en-US" dirty="0" smtClean="0"/>
                        <a:t>      clinical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6-17</a:t>
                      </a:r>
                    </a:p>
                    <a:p>
                      <a:r>
                        <a:rPr lang="en-US" dirty="0" smtClean="0"/>
                        <a:t>6-14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6-17</a:t>
                      </a:r>
                    </a:p>
                    <a:p>
                      <a:r>
                        <a:rPr lang="en-US" dirty="0" smtClean="0"/>
                        <a:t>6-17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Respondent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Parents and guardians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Parents,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guardians and  E ≥16 </a:t>
                      </a:r>
                      <a:r>
                        <a:rPr lang="en-US" dirty="0" err="1" smtClean="0"/>
                        <a:t>yrs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Incentive/Reminders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None/ ~</a:t>
                      </a:r>
                      <a:r>
                        <a:rPr lang="en-US" baseline="0" dirty="0" smtClean="0"/>
                        <a:t> 2 weeks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$5.00</a:t>
                      </a:r>
                      <a:r>
                        <a:rPr lang="en-US" baseline="0" dirty="0" smtClean="0"/>
                        <a:t> gift certificate/ </a:t>
                      </a:r>
                      <a:r>
                        <a:rPr lang="en-US" dirty="0" smtClean="0"/>
                        <a:t>~</a:t>
                      </a:r>
                      <a:r>
                        <a:rPr lang="en-US" baseline="0" dirty="0" smtClean="0"/>
                        <a:t> 2 weeks</a:t>
                      </a:r>
                      <a:endParaRPr lang="en-US" dirty="0"/>
                    </a:p>
                  </a:txBody>
                  <a:tcPr/>
                </a:tc>
              </a:tr>
              <a:tr h="1569720">
                <a:tc>
                  <a:txBody>
                    <a:bodyPr/>
                    <a:lstStyle/>
                    <a:p>
                      <a:r>
                        <a:rPr lang="en-US" dirty="0" smtClean="0"/>
                        <a:t>Role of Nurses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Collect </a:t>
                      </a:r>
                      <a:r>
                        <a:rPr lang="en-US" baseline="0" dirty="0" smtClean="0"/>
                        <a:t>questionnaires from schools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aseline="0" dirty="0" smtClean="0"/>
                        <a:t>Organize and perform  clinical assessments</a:t>
                      </a:r>
                    </a:p>
                    <a:p>
                      <a:pPr marL="0" indent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baseline="0" dirty="0" smtClean="0"/>
                        <a:t>Distribute questionnaires.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Collect </a:t>
                      </a:r>
                      <a:r>
                        <a:rPr lang="en-US" baseline="0" dirty="0" smtClean="0"/>
                        <a:t>questionnaires from schools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aseline="0" dirty="0" smtClean="0"/>
                        <a:t>Organize and perform  clinical assessments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95400" y="228600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Methodology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2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914400" y="457201"/>
            <a:ext cx="7391400" cy="5562601"/>
            <a:chOff x="0" y="1"/>
            <a:chExt cx="5509421" cy="4473211"/>
          </a:xfrm>
        </p:grpSpPr>
        <p:sp>
          <p:nvSpPr>
            <p:cNvPr id="5" name="Text Box 27"/>
            <p:cNvSpPr txBox="1">
              <a:spLocks noChangeArrowheads="1"/>
            </p:cNvSpPr>
            <p:nvPr/>
          </p:nvSpPr>
          <p:spPr bwMode="auto">
            <a:xfrm>
              <a:off x="1015139" y="1"/>
              <a:ext cx="3314700" cy="612768"/>
            </a:xfrm>
            <a:prstGeom prst="rect">
              <a:avLst/>
            </a:prstGeom>
            <a:solidFill>
              <a:srgbClr val="FEFCC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4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SRHS Baseline </a:t>
              </a:r>
              <a:r>
                <a:rPr lang="en-US" sz="1600" b="1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School Survey</a:t>
              </a:r>
              <a:endParaRPr lang="en-US" sz="1600" dirty="0">
                <a:latin typeface="+mn-lt"/>
                <a:cs typeface="Times New Roman" pitchFamily="18" charset="0"/>
              </a:endParaRPr>
            </a:p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39 schools – grades 1 -12</a:t>
              </a:r>
              <a:endParaRPr lang="en-US" sz="1600" dirty="0">
                <a:latin typeface="+mn-lt"/>
                <a:cs typeface="Times New Roman" pitchFamily="18" charset="0"/>
              </a:endParaRPr>
            </a:p>
            <a:p>
              <a:pPr algn="ctr"/>
              <a:r>
                <a:rPr lang="en-US" sz="16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5667 children</a:t>
              </a:r>
              <a:endParaRPr lang="en-US" sz="16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6" name="Text Box 31"/>
            <p:cNvSpPr txBox="1">
              <a:spLocks noChangeArrowheads="1"/>
            </p:cNvSpPr>
            <p:nvPr/>
          </p:nvSpPr>
          <p:spPr bwMode="auto">
            <a:xfrm>
              <a:off x="581186" y="1102983"/>
              <a:ext cx="2479729" cy="444173"/>
            </a:xfrm>
            <a:prstGeom prst="rect">
              <a:avLst/>
            </a:prstGeom>
            <a:solidFill>
              <a:srgbClr val="FEFCC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4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Total Responses </a:t>
              </a:r>
              <a:endParaRPr lang="en-US" sz="1600" dirty="0">
                <a:latin typeface="+mn-lt"/>
                <a:cs typeface="Times New Roman" pitchFamily="18" charset="0"/>
              </a:endParaRPr>
            </a:p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 </a:t>
              </a:r>
              <a:r>
                <a:rPr lang="en-US" sz="16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2757 </a:t>
              </a:r>
              <a:r>
                <a:rPr lang="en-US" sz="16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children</a:t>
              </a:r>
              <a:endParaRPr lang="en-US" sz="1600" dirty="0">
                <a:latin typeface="+mn-lt"/>
                <a:cs typeface="Times New Roman" pitchFamily="18" charset="0"/>
              </a:endParaRPr>
            </a:p>
          </p:txBody>
        </p:sp>
        <p:cxnSp>
          <p:nvCxnSpPr>
            <p:cNvPr id="7" name="Line 34"/>
            <p:cNvCxnSpPr>
              <a:cxnSpLocks noChangeShapeType="1"/>
            </p:cNvCxnSpPr>
            <p:nvPr/>
          </p:nvCxnSpPr>
          <p:spPr bwMode="auto">
            <a:xfrm>
              <a:off x="1805552" y="1593198"/>
              <a:ext cx="800100" cy="342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Line 35"/>
            <p:cNvCxnSpPr>
              <a:cxnSpLocks noChangeShapeType="1"/>
            </p:cNvCxnSpPr>
            <p:nvPr/>
          </p:nvCxnSpPr>
          <p:spPr bwMode="auto">
            <a:xfrm flipH="1">
              <a:off x="968644" y="1593198"/>
              <a:ext cx="800100" cy="342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Text Box 36"/>
            <p:cNvSpPr txBox="1">
              <a:spLocks noChangeArrowheads="1"/>
            </p:cNvSpPr>
            <p:nvPr/>
          </p:nvSpPr>
          <p:spPr bwMode="auto">
            <a:xfrm>
              <a:off x="46495" y="2083413"/>
              <a:ext cx="1945037" cy="415780"/>
            </a:xfrm>
            <a:prstGeom prst="rect">
              <a:avLst/>
            </a:prstGeom>
            <a:solidFill>
              <a:srgbClr val="FEFCC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4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Participants</a:t>
              </a:r>
              <a:endParaRPr lang="en-US" sz="1600" dirty="0">
                <a:latin typeface="+mn-lt"/>
                <a:cs typeface="Times New Roman" pitchFamily="18" charset="0"/>
              </a:endParaRPr>
            </a:p>
            <a:p>
              <a:pPr algn="ctr"/>
              <a:r>
                <a:rPr lang="en-US" sz="16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 </a:t>
              </a:r>
              <a:r>
                <a:rPr lang="en-US" sz="16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2383 </a:t>
              </a:r>
              <a:r>
                <a:rPr lang="en-US" sz="16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children (42%)</a:t>
              </a:r>
              <a:endParaRPr lang="en-US" sz="16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10" name="Text Box 37"/>
            <p:cNvSpPr txBox="1">
              <a:spLocks noChangeArrowheads="1"/>
            </p:cNvSpPr>
            <p:nvPr/>
          </p:nvSpPr>
          <p:spPr bwMode="auto">
            <a:xfrm>
              <a:off x="2216257" y="2083413"/>
              <a:ext cx="1689133" cy="415781"/>
            </a:xfrm>
            <a:prstGeom prst="rect">
              <a:avLst/>
            </a:prstGeom>
            <a:solidFill>
              <a:srgbClr val="FEFCC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4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Refusals</a:t>
              </a:r>
              <a:endParaRPr lang="en-US" sz="1600" dirty="0">
                <a:latin typeface="+mn-lt"/>
                <a:cs typeface="Times New Roman" pitchFamily="18" charset="0"/>
              </a:endParaRPr>
            </a:p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374 </a:t>
              </a:r>
              <a:r>
                <a:rPr lang="en-US" sz="16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children</a:t>
              </a:r>
              <a:endParaRPr lang="en-US" sz="16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12" name="Text Box 39"/>
            <p:cNvSpPr txBox="1">
              <a:spLocks noChangeArrowheads="1"/>
            </p:cNvSpPr>
            <p:nvPr/>
          </p:nvSpPr>
          <p:spPr bwMode="auto">
            <a:xfrm>
              <a:off x="56798" y="3982997"/>
              <a:ext cx="2057400" cy="490215"/>
            </a:xfrm>
            <a:prstGeom prst="rect">
              <a:avLst/>
            </a:prstGeom>
            <a:solidFill>
              <a:srgbClr val="FEFCC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4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Participants</a:t>
              </a:r>
              <a:endParaRPr lang="en-US" sz="1600" dirty="0">
                <a:latin typeface="+mn-lt"/>
                <a:cs typeface="Times New Roman" pitchFamily="18" charset="0"/>
              </a:endParaRPr>
            </a:p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795 children (44.1%)</a:t>
              </a:r>
              <a:endParaRPr lang="en-US" sz="16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>
              <a:off x="3246895" y="1102983"/>
              <a:ext cx="2262526" cy="444173"/>
            </a:xfrm>
            <a:prstGeom prst="rect">
              <a:avLst/>
            </a:prstGeom>
            <a:solidFill>
              <a:srgbClr val="FEFCC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4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Non-Respondents</a:t>
              </a:r>
              <a:endParaRPr lang="en-US" sz="1600" dirty="0">
                <a:latin typeface="+mn-lt"/>
                <a:cs typeface="Times New Roman" pitchFamily="18" charset="0"/>
              </a:endParaRPr>
            </a:p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 </a:t>
              </a:r>
              <a:r>
                <a:rPr lang="en-US" sz="16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2910 children</a:t>
              </a:r>
              <a:endParaRPr lang="en-US" sz="1600" dirty="0">
                <a:latin typeface="+mn-lt"/>
                <a:cs typeface="Times New Roman" pitchFamily="18" charset="0"/>
              </a:endParaRPr>
            </a:p>
          </p:txBody>
        </p:sp>
        <p:cxnSp>
          <p:nvCxnSpPr>
            <p:cNvPr id="14" name="Line 35"/>
            <p:cNvCxnSpPr>
              <a:cxnSpLocks noChangeShapeType="1"/>
            </p:cNvCxnSpPr>
            <p:nvPr/>
          </p:nvCxnSpPr>
          <p:spPr bwMode="auto">
            <a:xfrm flipH="1">
              <a:off x="1728061" y="674045"/>
              <a:ext cx="800100" cy="342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34"/>
            <p:cNvCxnSpPr>
              <a:cxnSpLocks noChangeShapeType="1"/>
            </p:cNvCxnSpPr>
            <p:nvPr/>
          </p:nvCxnSpPr>
          <p:spPr bwMode="auto">
            <a:xfrm>
              <a:off x="3060915" y="674045"/>
              <a:ext cx="800100" cy="342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Text Box 39"/>
            <p:cNvSpPr txBox="1">
              <a:spLocks noChangeArrowheads="1"/>
            </p:cNvSpPr>
            <p:nvPr/>
          </p:nvSpPr>
          <p:spPr bwMode="auto">
            <a:xfrm>
              <a:off x="0" y="2880012"/>
              <a:ext cx="2133600" cy="674045"/>
            </a:xfrm>
            <a:prstGeom prst="rect">
              <a:avLst/>
            </a:prstGeom>
            <a:solidFill>
              <a:srgbClr val="FEFCC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4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Clinical Measurements</a:t>
              </a:r>
              <a:endParaRPr lang="en-US" sz="1600" dirty="0">
                <a:latin typeface="+mn-lt"/>
                <a:cs typeface="Times New Roman" pitchFamily="18" charset="0"/>
              </a:endParaRPr>
            </a:p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16 schools – grades 1 to 8</a:t>
              </a:r>
              <a:endParaRPr lang="en-US" sz="1600" dirty="0">
                <a:latin typeface="+mn-lt"/>
                <a:cs typeface="Times New Roman" pitchFamily="18" charset="0"/>
              </a:endParaRPr>
            </a:p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1800 </a:t>
              </a:r>
              <a:r>
                <a:rPr lang="en-US" sz="16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children</a:t>
              </a:r>
              <a:endParaRPr lang="en-US" sz="1600" dirty="0">
                <a:latin typeface="+mn-lt"/>
                <a:cs typeface="Times New Roman" pitchFamily="18" charset="0"/>
              </a:endParaRPr>
            </a:p>
          </p:txBody>
        </p:sp>
        <p:cxnSp>
          <p:nvCxnSpPr>
            <p:cNvPr id="17" name="Line 38"/>
            <p:cNvCxnSpPr>
              <a:cxnSpLocks noChangeShapeType="1"/>
            </p:cNvCxnSpPr>
            <p:nvPr/>
          </p:nvCxnSpPr>
          <p:spPr bwMode="auto">
            <a:xfrm>
              <a:off x="1079165" y="3615334"/>
              <a:ext cx="6333" cy="3676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Line 38"/>
            <p:cNvCxnSpPr>
              <a:cxnSpLocks noChangeShapeType="1"/>
            </p:cNvCxnSpPr>
            <p:nvPr/>
          </p:nvCxnSpPr>
          <p:spPr bwMode="auto">
            <a:xfrm>
              <a:off x="2271926" y="4228105"/>
              <a:ext cx="2201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8" name="Straight Connector 17"/>
          <p:cNvCxnSpPr/>
          <p:nvPr/>
        </p:nvCxnSpPr>
        <p:spPr>
          <a:xfrm>
            <a:off x="304800" y="3810000"/>
            <a:ext cx="845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39"/>
          <p:cNvSpPr txBox="1">
            <a:spLocks noChangeArrowheads="1"/>
          </p:cNvSpPr>
          <p:nvPr/>
        </p:nvSpPr>
        <p:spPr bwMode="auto">
          <a:xfrm>
            <a:off x="4478807" y="5410200"/>
            <a:ext cx="2760193" cy="609600"/>
          </a:xfrm>
          <a:prstGeom prst="rect">
            <a:avLst/>
          </a:prstGeom>
          <a:solidFill>
            <a:srgbClr val="FEFCC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Clinical Participants</a:t>
            </a:r>
            <a:endParaRPr lang="en-US" sz="1600" dirty="0">
              <a:latin typeface="+mn-lt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626 children (34.7%)</a:t>
            </a:r>
            <a:endParaRPr lang="en-US" sz="1600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25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62000" y="662948"/>
            <a:ext cx="7696199" cy="5280652"/>
            <a:chOff x="45502" y="0"/>
            <a:chExt cx="5463919" cy="4462353"/>
          </a:xfrm>
        </p:grpSpPr>
        <p:sp>
          <p:nvSpPr>
            <p:cNvPr id="5" name="Text Box 27"/>
            <p:cNvSpPr txBox="1">
              <a:spLocks noChangeArrowheads="1"/>
            </p:cNvSpPr>
            <p:nvPr/>
          </p:nvSpPr>
          <p:spPr bwMode="auto">
            <a:xfrm>
              <a:off x="1015139" y="0"/>
              <a:ext cx="3314700" cy="891153"/>
            </a:xfrm>
            <a:prstGeom prst="rect">
              <a:avLst/>
            </a:prstGeom>
            <a:solidFill>
              <a:srgbClr val="FEFCC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4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sz="1600" b="1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First Nations Baseline </a:t>
              </a:r>
              <a:r>
                <a:rPr lang="en-US" sz="1600" b="1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School Survey</a:t>
              </a:r>
              <a:endParaRPr lang="en-US" sz="1600" dirty="0">
                <a:latin typeface="+mn-lt"/>
                <a:cs typeface="Times New Roman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4 </a:t>
              </a:r>
              <a:r>
                <a:rPr lang="en-US" sz="16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schools</a:t>
              </a:r>
              <a:endParaRPr lang="en-US" sz="1600" dirty="0">
                <a:latin typeface="+mn-lt"/>
                <a:cs typeface="Times New Roman" pitchFamily="18" charset="0"/>
              </a:endParaRPr>
            </a:p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603 </a:t>
              </a:r>
              <a:r>
                <a:rPr lang="en-US" sz="16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children</a:t>
              </a:r>
              <a:endParaRPr lang="en-US" sz="16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6" name="Text Box 31"/>
            <p:cNvSpPr txBox="1">
              <a:spLocks noChangeArrowheads="1"/>
            </p:cNvSpPr>
            <p:nvPr/>
          </p:nvSpPr>
          <p:spPr bwMode="auto">
            <a:xfrm>
              <a:off x="581186" y="1332855"/>
              <a:ext cx="2479729" cy="752475"/>
            </a:xfrm>
            <a:prstGeom prst="rect">
              <a:avLst/>
            </a:prstGeom>
            <a:solidFill>
              <a:srgbClr val="FEFCC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4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Total Responses </a:t>
              </a:r>
              <a:endParaRPr lang="en-US" sz="1600" dirty="0">
                <a:latin typeface="+mn-lt"/>
                <a:cs typeface="Times New Roman" pitchFamily="18" charset="0"/>
              </a:endParaRPr>
            </a:p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 </a:t>
              </a:r>
              <a:endParaRPr lang="en-US" sz="1600" dirty="0">
                <a:latin typeface="+mn-lt"/>
                <a:cs typeface="Times New Roman" pitchFamily="18" charset="0"/>
              </a:endParaRPr>
            </a:p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363 </a:t>
              </a:r>
              <a:r>
                <a:rPr lang="en-US" sz="16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children</a:t>
              </a:r>
              <a:endParaRPr lang="en-US" sz="1600" dirty="0">
                <a:latin typeface="+mn-lt"/>
                <a:cs typeface="Times New Roman" pitchFamily="18" charset="0"/>
              </a:endParaRPr>
            </a:p>
          </p:txBody>
        </p:sp>
        <p:cxnSp>
          <p:nvCxnSpPr>
            <p:cNvPr id="7" name="Line 34"/>
            <p:cNvCxnSpPr>
              <a:cxnSpLocks noChangeShapeType="1"/>
            </p:cNvCxnSpPr>
            <p:nvPr/>
          </p:nvCxnSpPr>
          <p:spPr bwMode="auto">
            <a:xfrm>
              <a:off x="1805552" y="2084522"/>
              <a:ext cx="800100" cy="342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Line 35"/>
            <p:cNvCxnSpPr>
              <a:cxnSpLocks noChangeShapeType="1"/>
            </p:cNvCxnSpPr>
            <p:nvPr/>
          </p:nvCxnSpPr>
          <p:spPr bwMode="auto">
            <a:xfrm flipH="1">
              <a:off x="968644" y="2084522"/>
              <a:ext cx="800100" cy="342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Text Box 36"/>
            <p:cNvSpPr txBox="1">
              <a:spLocks noChangeArrowheads="1"/>
            </p:cNvSpPr>
            <p:nvPr/>
          </p:nvSpPr>
          <p:spPr bwMode="auto">
            <a:xfrm>
              <a:off x="46495" y="2464231"/>
              <a:ext cx="1945037" cy="762000"/>
            </a:xfrm>
            <a:prstGeom prst="rect">
              <a:avLst/>
            </a:prstGeom>
            <a:solidFill>
              <a:srgbClr val="FEFCC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4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Participants</a:t>
              </a:r>
              <a:endParaRPr lang="en-US" sz="1600" dirty="0">
                <a:latin typeface="+mn-lt"/>
                <a:cs typeface="Times New Roman" pitchFamily="18" charset="0"/>
              </a:endParaRPr>
            </a:p>
            <a:p>
              <a:pPr algn="ctr"/>
              <a:r>
                <a:rPr lang="en-US" sz="16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 </a:t>
              </a:r>
              <a:endParaRPr lang="en-US" sz="1600" dirty="0">
                <a:latin typeface="+mn-lt"/>
                <a:cs typeface="Times New Roman" pitchFamily="18" charset="0"/>
              </a:endParaRPr>
            </a:p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351 </a:t>
              </a:r>
              <a:r>
                <a:rPr lang="en-US" sz="16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children </a:t>
              </a:r>
              <a:r>
                <a:rPr lang="en-US" sz="16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(58.2%)</a:t>
              </a:r>
              <a:endParaRPr lang="en-US" sz="16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10" name="Text Box 37"/>
            <p:cNvSpPr txBox="1">
              <a:spLocks noChangeArrowheads="1"/>
            </p:cNvSpPr>
            <p:nvPr/>
          </p:nvSpPr>
          <p:spPr bwMode="auto">
            <a:xfrm>
              <a:off x="2216257" y="2464231"/>
              <a:ext cx="1689133" cy="755015"/>
            </a:xfrm>
            <a:prstGeom prst="rect">
              <a:avLst/>
            </a:prstGeom>
            <a:solidFill>
              <a:srgbClr val="FEFCC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4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Refusals</a:t>
              </a:r>
              <a:endParaRPr lang="en-US" sz="1600" dirty="0">
                <a:latin typeface="+mn-lt"/>
                <a:cs typeface="Times New Roman" pitchFamily="18" charset="0"/>
              </a:endParaRPr>
            </a:p>
            <a:p>
              <a:pPr algn="ctr"/>
              <a:r>
                <a:rPr lang="en-US" sz="16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 </a:t>
              </a:r>
              <a:endParaRPr lang="en-US" sz="1600" dirty="0">
                <a:latin typeface="+mn-lt"/>
                <a:cs typeface="Times New Roman" pitchFamily="18" charset="0"/>
              </a:endParaRPr>
            </a:p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12 </a:t>
              </a:r>
              <a:r>
                <a:rPr lang="en-US" sz="16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children</a:t>
              </a:r>
              <a:endParaRPr lang="en-US" sz="1600" dirty="0">
                <a:latin typeface="+mn-lt"/>
                <a:cs typeface="Times New Roman" pitchFamily="18" charset="0"/>
              </a:endParaRPr>
            </a:p>
          </p:txBody>
        </p:sp>
        <p:cxnSp>
          <p:nvCxnSpPr>
            <p:cNvPr id="11" name="Line 38"/>
            <p:cNvCxnSpPr>
              <a:cxnSpLocks noChangeShapeType="1"/>
            </p:cNvCxnSpPr>
            <p:nvPr/>
          </p:nvCxnSpPr>
          <p:spPr bwMode="auto">
            <a:xfrm flipH="1">
              <a:off x="883403" y="3254644"/>
              <a:ext cx="1" cy="4566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Text Box 39"/>
            <p:cNvSpPr txBox="1">
              <a:spLocks noChangeArrowheads="1"/>
            </p:cNvSpPr>
            <p:nvPr/>
          </p:nvSpPr>
          <p:spPr bwMode="auto">
            <a:xfrm>
              <a:off x="45502" y="3700353"/>
              <a:ext cx="2057400" cy="762000"/>
            </a:xfrm>
            <a:prstGeom prst="rect">
              <a:avLst/>
            </a:prstGeom>
            <a:solidFill>
              <a:srgbClr val="FEFCC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4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Clinical Participants</a:t>
              </a:r>
              <a:endParaRPr lang="en-US" sz="1600" dirty="0">
                <a:latin typeface="+mn-lt"/>
                <a:cs typeface="Times New Roman" pitchFamily="18" charset="0"/>
              </a:endParaRPr>
            </a:p>
            <a:p>
              <a:pPr algn="ctr"/>
              <a:r>
                <a:rPr lang="en-US" sz="16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 </a:t>
              </a:r>
              <a:endParaRPr lang="en-US" sz="1600" dirty="0">
                <a:latin typeface="+mn-lt"/>
                <a:cs typeface="Times New Roman" pitchFamily="18" charset="0"/>
              </a:endParaRPr>
            </a:p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297 children (49.2%)</a:t>
              </a:r>
              <a:endParaRPr lang="en-US" sz="16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>
              <a:off x="3246895" y="1332855"/>
              <a:ext cx="2262526" cy="751668"/>
            </a:xfrm>
            <a:prstGeom prst="rect">
              <a:avLst/>
            </a:prstGeom>
            <a:solidFill>
              <a:srgbClr val="FEFCC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4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Non-Respondents</a:t>
              </a:r>
              <a:endParaRPr lang="en-US" sz="1600" dirty="0">
                <a:latin typeface="+mn-lt"/>
                <a:cs typeface="Times New Roman" pitchFamily="18" charset="0"/>
              </a:endParaRPr>
            </a:p>
            <a:p>
              <a:pPr algn="ctr"/>
              <a:r>
                <a:rPr lang="en-US" sz="16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 </a:t>
              </a:r>
              <a:endParaRPr lang="en-US" sz="1600" dirty="0">
                <a:latin typeface="+mn-lt"/>
                <a:cs typeface="Times New Roman" pitchFamily="18" charset="0"/>
              </a:endParaRPr>
            </a:p>
            <a:p>
              <a:pPr algn="ctr"/>
              <a:r>
                <a:rPr lang="en-US" sz="16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 </a:t>
              </a:r>
              <a:r>
                <a:rPr lang="en-US" sz="16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240 </a:t>
              </a:r>
              <a:r>
                <a:rPr lang="en-US" sz="16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children</a:t>
              </a:r>
              <a:endParaRPr lang="en-US" sz="1600" dirty="0">
                <a:latin typeface="+mn-lt"/>
                <a:cs typeface="Times New Roman" pitchFamily="18" charset="0"/>
              </a:endParaRPr>
            </a:p>
          </p:txBody>
        </p:sp>
        <p:cxnSp>
          <p:nvCxnSpPr>
            <p:cNvPr id="14" name="Line 35"/>
            <p:cNvCxnSpPr>
              <a:cxnSpLocks noChangeShapeType="1"/>
            </p:cNvCxnSpPr>
            <p:nvPr/>
          </p:nvCxnSpPr>
          <p:spPr bwMode="auto">
            <a:xfrm flipH="1">
              <a:off x="1728061" y="891153"/>
              <a:ext cx="800100" cy="342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34"/>
            <p:cNvCxnSpPr>
              <a:cxnSpLocks noChangeShapeType="1"/>
            </p:cNvCxnSpPr>
            <p:nvPr/>
          </p:nvCxnSpPr>
          <p:spPr bwMode="auto">
            <a:xfrm>
              <a:off x="3060915" y="891153"/>
              <a:ext cx="800100" cy="342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29912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691</Words>
  <Application>Microsoft Office PowerPoint</Application>
  <PresentationFormat>On-screen Show (4:3)</PresentationFormat>
  <Paragraphs>204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 Study of the Respiratory Health of First Nations Children Living in Rural Saskatchewan: Methodological Approaches and Comparisons with the Saskatchewan Rural Health Study Children’s Component</vt:lpstr>
      <vt:lpstr>PowerPoint Presentation</vt:lpstr>
      <vt:lpstr>Saskatchewan Rural Health Study (SRHS)  and  First Nations Lung Health (FNLH)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Conclusions:</vt:lpstr>
      <vt:lpstr>Thanks to……..</vt:lpstr>
      <vt:lpstr>PowerPoint Presentation</vt:lpstr>
      <vt:lpstr>PowerPoint Presentation</vt:lpstr>
      <vt:lpstr>Questions?</vt:lpstr>
    </vt:vector>
  </TitlesOfParts>
  <Company>University of Saskatchewan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Karunanayake, Chandima</dc:creator>
  <cp:lastModifiedBy>Candace Seaby</cp:lastModifiedBy>
  <cp:revision>30</cp:revision>
  <cp:lastPrinted>2013-11-07T19:44:56Z</cp:lastPrinted>
  <dcterms:created xsi:type="dcterms:W3CDTF">2013-11-01T13:58:38Z</dcterms:created>
  <dcterms:modified xsi:type="dcterms:W3CDTF">2013-11-15T08:16:10Z</dcterms:modified>
</cp:coreProperties>
</file>