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51206400"/>
  <p:notesSz cx="91995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6633"/>
    <a:srgbClr val="333300"/>
    <a:srgbClr val="F8F8F8"/>
    <a:srgbClr val="CCFF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2455" autoAdjust="0"/>
    <p:restoredTop sz="99043" autoAdjust="0"/>
  </p:normalViewPr>
  <p:slideViewPr>
    <p:cSldViewPr>
      <p:cViewPr>
        <p:scale>
          <a:sx n="14" d="100"/>
          <a:sy n="14" d="100"/>
        </p:scale>
        <p:origin x="-2850" y="-90"/>
      </p:cViewPr>
      <p:guideLst>
        <p:guide orient="horz" pos="16128"/>
        <p:guide pos="1036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Prevalence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Chronic Bronchitis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txPr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Reserve 1</c:v>
                </c:pt>
                <c:pt idx="1">
                  <c:v>Reserve 2</c:v>
                </c:pt>
                <c:pt idx="2">
                  <c:v>Overall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6.7</c:v>
                </c:pt>
                <c:pt idx="1">
                  <c:v>8.6</c:v>
                </c:pt>
                <c:pt idx="2">
                  <c:v>7.6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Reserve 1</c:v>
                </c:pt>
                <c:pt idx="1">
                  <c:v>Reserve 2</c:v>
                </c:pt>
                <c:pt idx="2">
                  <c:v>Overall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5.7</c:v>
                </c:pt>
                <c:pt idx="1">
                  <c:v>6.5</c:v>
                </c:pt>
                <c:pt idx="2">
                  <c:v>6.1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Reserve 1</c:v>
                </c:pt>
                <c:pt idx="1">
                  <c:v>Reserve 2</c:v>
                </c:pt>
                <c:pt idx="2">
                  <c:v>Overall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7.8</c:v>
                </c:pt>
                <c:pt idx="1">
                  <c:v>10.5</c:v>
                </c:pt>
                <c:pt idx="2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19808"/>
        <c:axId val="63967616"/>
      </c:barChart>
      <c:catAx>
        <c:axId val="61319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3967616"/>
        <c:crosses val="autoZero"/>
        <c:auto val="1"/>
        <c:lblAlgn val="ctr"/>
        <c:lblOffset val="100"/>
        <c:noMultiLvlLbl val="0"/>
      </c:catAx>
      <c:valAx>
        <c:axId val="63967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200">
                    <a:latin typeface="Arial" panose="020B0604020202020204" pitchFamily="34" charset="0"/>
                    <a:cs typeface="Arial" panose="020B0604020202020204" pitchFamily="34" charset="0"/>
                  </a:rPr>
                  <a:t>Percentage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1319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5422" cy="3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22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4142" y="0"/>
            <a:ext cx="3985421" cy="3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22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479"/>
            <a:ext cx="3985422" cy="3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422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4142" y="6514479"/>
            <a:ext cx="3985421" cy="3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4224">
              <a:defRPr sz="1200" smtClean="0"/>
            </a:lvl1pPr>
          </a:lstStyle>
          <a:p>
            <a:pPr>
              <a:defRPr/>
            </a:pPr>
            <a:fld id="{D618E958-85CA-49DD-A864-9E2390B7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5422" cy="3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224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5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5214142" y="0"/>
            <a:ext cx="3985421" cy="3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224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6663" y="519113"/>
            <a:ext cx="1646237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5553" y="3254907"/>
            <a:ext cx="6748457" cy="30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3318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09815"/>
            <a:ext cx="3985422" cy="3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4224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9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14142" y="6509815"/>
            <a:ext cx="3985421" cy="3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4224">
              <a:defRPr sz="1200" smtClean="0"/>
            </a:lvl1pPr>
          </a:lstStyle>
          <a:p>
            <a:pPr>
              <a:defRPr/>
            </a:pPr>
            <a:fld id="{382030B7-67FC-41C9-8633-37554ED785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96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510" algn="l" defTabSz="9138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6" algn="l" defTabSz="9138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23" algn="l" defTabSz="9138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18" algn="l" defTabSz="9138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12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2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35149" indent="-282750" defTabSz="91422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30999" indent="-226200" defTabSz="91422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83398" indent="-226200" defTabSz="91422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35797" indent="-226200" defTabSz="914224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88197" indent="-226200" defTabSz="9142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40596" indent="-226200" defTabSz="9142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92996" indent="-226200" defTabSz="9142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45395" indent="-226200" defTabSz="91422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92059-AEB3-4249-99F7-A8BC56D7E856}" type="slidenum">
              <a:rPr lang="en-CA" sz="1200"/>
              <a:pPr eaLnBrk="1" hangingPunct="1"/>
              <a:t>1</a:t>
            </a:fld>
            <a:endParaRPr lang="en-CA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6663" y="519113"/>
            <a:ext cx="1646237" cy="25622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126" y="20325984"/>
            <a:ext cx="32644558" cy="14023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250" y="37076256"/>
            <a:ext cx="26884312" cy="16723056"/>
          </a:xfrm>
        </p:spPr>
        <p:txBody>
          <a:bodyPr/>
          <a:lstStyle>
            <a:lvl1pPr marL="0" indent="0" algn="ctr">
              <a:buNone/>
              <a:defRPr/>
            </a:lvl1pPr>
            <a:lvl2pPr marL="456907" indent="0" algn="ctr">
              <a:buNone/>
              <a:defRPr/>
            </a:lvl2pPr>
            <a:lvl3pPr marL="913802" indent="0" algn="ctr">
              <a:buNone/>
              <a:defRPr/>
            </a:lvl3pPr>
            <a:lvl4pPr marL="1370708" indent="0" algn="ctr">
              <a:buNone/>
              <a:defRPr/>
            </a:lvl4pPr>
            <a:lvl5pPr marL="1827615" indent="0" algn="ctr">
              <a:buNone/>
              <a:defRPr/>
            </a:lvl5pPr>
            <a:lvl6pPr marL="2284510" indent="0" algn="ctr">
              <a:buNone/>
              <a:defRPr/>
            </a:lvl6pPr>
            <a:lvl7pPr marL="2741416" indent="0" algn="ctr">
              <a:buNone/>
              <a:defRPr/>
            </a:lvl7pPr>
            <a:lvl8pPr marL="3198323" indent="0" algn="ctr">
              <a:buNone/>
              <a:defRPr/>
            </a:lvl8pPr>
            <a:lvl9pPr marL="36552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0817-9B4E-4E2C-95AB-299A2F974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5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6FDD-A44E-48C5-9B0C-EF4F57A1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61756" y="5793312"/>
            <a:ext cx="8159354" cy="523670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3693" y="5793312"/>
            <a:ext cx="24363761" cy="523670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D80D-43DF-4F0F-A32B-FC43442F5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5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83693" y="5793340"/>
            <a:ext cx="32637415" cy="10905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3701" y="18856684"/>
            <a:ext cx="16261555" cy="19533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9259556" y="18856684"/>
            <a:ext cx="16261555" cy="19533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83701" y="38627092"/>
            <a:ext cx="16261555" cy="19533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59556" y="38627092"/>
            <a:ext cx="16261555" cy="195333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F899-2F6C-4D84-9FBD-BE5E5EB4B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F7B4-20EF-42F6-9D6A-14D71E70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4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3" y="42044744"/>
            <a:ext cx="32644558" cy="12996704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3" y="27731872"/>
            <a:ext cx="32644558" cy="14312928"/>
          </a:xfrm>
        </p:spPr>
        <p:txBody>
          <a:bodyPr anchor="b"/>
          <a:lstStyle>
            <a:lvl1pPr marL="0" indent="0">
              <a:buNone/>
              <a:defRPr sz="2300"/>
            </a:lvl1pPr>
            <a:lvl2pPr marL="456907" indent="0">
              <a:buNone/>
              <a:defRPr sz="2300"/>
            </a:lvl2pPr>
            <a:lvl3pPr marL="913802" indent="0">
              <a:buNone/>
              <a:defRPr sz="1200"/>
            </a:lvl3pPr>
            <a:lvl4pPr marL="1370708" indent="0">
              <a:buNone/>
              <a:defRPr sz="1200"/>
            </a:lvl4pPr>
            <a:lvl5pPr marL="1827615" indent="0">
              <a:buNone/>
              <a:defRPr sz="1200"/>
            </a:lvl5pPr>
            <a:lvl6pPr marL="2284510" indent="0">
              <a:buNone/>
              <a:defRPr sz="1200"/>
            </a:lvl6pPr>
            <a:lvl7pPr marL="2741416" indent="0">
              <a:buNone/>
              <a:defRPr sz="1200"/>
            </a:lvl7pPr>
            <a:lvl8pPr marL="3198323" indent="0">
              <a:buNone/>
              <a:defRPr sz="1200"/>
            </a:lvl8pPr>
            <a:lvl9pPr marL="36552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54A-5049-4202-8CF7-387F0F571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3701" y="18856740"/>
            <a:ext cx="16261555" cy="39303656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59556" y="18856740"/>
            <a:ext cx="16261555" cy="39303656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DA5F-556A-446F-9D3E-A6A02A04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484" y="2620100"/>
            <a:ext cx="34563842" cy="109050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479" y="14646296"/>
            <a:ext cx="16968790" cy="61044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07" indent="0">
              <a:buNone/>
              <a:defRPr sz="2300" b="1"/>
            </a:lvl2pPr>
            <a:lvl3pPr marL="913802" indent="0">
              <a:buNone/>
              <a:defRPr sz="2300" b="1"/>
            </a:lvl3pPr>
            <a:lvl4pPr marL="1370708" indent="0">
              <a:buNone/>
              <a:defRPr sz="1200" b="1"/>
            </a:lvl4pPr>
            <a:lvl5pPr marL="1827615" indent="0">
              <a:buNone/>
              <a:defRPr sz="1200" b="1"/>
            </a:lvl5pPr>
            <a:lvl6pPr marL="2284510" indent="0">
              <a:buNone/>
              <a:defRPr sz="1200" b="1"/>
            </a:lvl6pPr>
            <a:lvl7pPr marL="2741416" indent="0">
              <a:buNone/>
              <a:defRPr sz="1200" b="1"/>
            </a:lvl7pPr>
            <a:lvl8pPr marL="3198323" indent="0">
              <a:buNone/>
              <a:defRPr sz="1200" b="1"/>
            </a:lvl8pPr>
            <a:lvl9pPr marL="365521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479" y="20750744"/>
            <a:ext cx="16968790" cy="37698528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583" y="14646296"/>
            <a:ext cx="16974741" cy="6104448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07" indent="0">
              <a:buNone/>
              <a:defRPr sz="2300" b="1"/>
            </a:lvl2pPr>
            <a:lvl3pPr marL="913802" indent="0">
              <a:buNone/>
              <a:defRPr sz="2300" b="1"/>
            </a:lvl3pPr>
            <a:lvl4pPr marL="1370708" indent="0">
              <a:buNone/>
              <a:defRPr sz="1200" b="1"/>
            </a:lvl4pPr>
            <a:lvl5pPr marL="1827615" indent="0">
              <a:buNone/>
              <a:defRPr sz="1200" b="1"/>
            </a:lvl5pPr>
            <a:lvl6pPr marL="2284510" indent="0">
              <a:buNone/>
              <a:defRPr sz="1200" b="1"/>
            </a:lvl6pPr>
            <a:lvl7pPr marL="2741416" indent="0">
              <a:buNone/>
              <a:defRPr sz="1200" b="1"/>
            </a:lvl7pPr>
            <a:lvl8pPr marL="3198323" indent="0">
              <a:buNone/>
              <a:defRPr sz="1200" b="1"/>
            </a:lvl8pPr>
            <a:lvl9pPr marL="365521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583" y="20750744"/>
            <a:ext cx="16974741" cy="37698528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2DAF3-B7A0-4D04-8F75-8E1D9624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2AE2-20A3-4690-B4B5-8C923653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56CA-90AA-46BE-94C0-7FF337E72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480" y="2605260"/>
            <a:ext cx="12634915" cy="1108783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4973" y="2605260"/>
            <a:ext cx="21469351" cy="55844040"/>
          </a:xfrm>
        </p:spPr>
        <p:txBody>
          <a:bodyPr/>
          <a:lstStyle>
            <a:lvl1pPr>
              <a:defRPr sz="35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480" y="13693064"/>
            <a:ext cx="12634915" cy="44756208"/>
          </a:xfrm>
        </p:spPr>
        <p:txBody>
          <a:bodyPr/>
          <a:lstStyle>
            <a:lvl1pPr marL="0" indent="0">
              <a:buNone/>
              <a:defRPr sz="1200"/>
            </a:lvl1pPr>
            <a:lvl2pPr marL="456907" indent="0">
              <a:buNone/>
              <a:defRPr sz="1200"/>
            </a:lvl2pPr>
            <a:lvl3pPr marL="913802" indent="0">
              <a:buNone/>
              <a:defRPr sz="1200"/>
            </a:lvl3pPr>
            <a:lvl4pPr marL="1370708" indent="0">
              <a:buNone/>
              <a:defRPr sz="1200"/>
            </a:lvl4pPr>
            <a:lvl5pPr marL="1827615" indent="0">
              <a:buNone/>
              <a:defRPr sz="1200"/>
            </a:lvl5pPr>
            <a:lvl6pPr marL="2284510" indent="0">
              <a:buNone/>
              <a:defRPr sz="1200"/>
            </a:lvl6pPr>
            <a:lvl7pPr marL="2741416" indent="0">
              <a:buNone/>
              <a:defRPr sz="1200"/>
            </a:lvl7pPr>
            <a:lvl8pPr marL="3198323" indent="0">
              <a:buNone/>
              <a:defRPr sz="1200"/>
            </a:lvl8pPr>
            <a:lvl9pPr marL="36552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FEF5-C64F-49F3-9391-09963165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6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135" y="45800804"/>
            <a:ext cx="23043358" cy="540808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135" y="5845168"/>
            <a:ext cx="23043358" cy="39259248"/>
          </a:xfrm>
        </p:spPr>
        <p:txBody>
          <a:bodyPr lIns="563259" tIns="281635" rIns="563259" bIns="281635"/>
          <a:lstStyle>
            <a:lvl1pPr marL="0" indent="0">
              <a:buNone/>
              <a:defRPr sz="3500"/>
            </a:lvl1pPr>
            <a:lvl2pPr marL="456907" indent="0">
              <a:buNone/>
              <a:defRPr sz="2300"/>
            </a:lvl2pPr>
            <a:lvl3pPr marL="913802" indent="0">
              <a:buNone/>
              <a:defRPr sz="2300"/>
            </a:lvl3pPr>
            <a:lvl4pPr marL="1370708" indent="0">
              <a:buNone/>
              <a:defRPr sz="2300"/>
            </a:lvl4pPr>
            <a:lvl5pPr marL="1827615" indent="0">
              <a:buNone/>
              <a:defRPr sz="2300"/>
            </a:lvl5pPr>
            <a:lvl6pPr marL="2284510" indent="0">
              <a:buNone/>
              <a:defRPr sz="2300"/>
            </a:lvl6pPr>
            <a:lvl7pPr marL="2741416" indent="0">
              <a:buNone/>
              <a:defRPr sz="2300"/>
            </a:lvl7pPr>
            <a:lvl8pPr marL="3198323" indent="0">
              <a:buNone/>
              <a:defRPr sz="2300"/>
            </a:lvl8pPr>
            <a:lvl9pPr marL="3655218" indent="0">
              <a:buNone/>
              <a:defRPr sz="23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135" y="51208864"/>
            <a:ext cx="23043358" cy="7677488"/>
          </a:xfrm>
        </p:spPr>
        <p:txBody>
          <a:bodyPr/>
          <a:lstStyle>
            <a:lvl1pPr marL="0" indent="0">
              <a:buNone/>
              <a:defRPr sz="1200"/>
            </a:lvl1pPr>
            <a:lvl2pPr marL="456907" indent="0">
              <a:buNone/>
              <a:defRPr sz="1200"/>
            </a:lvl2pPr>
            <a:lvl3pPr marL="913802" indent="0">
              <a:buNone/>
              <a:defRPr sz="1200"/>
            </a:lvl3pPr>
            <a:lvl4pPr marL="1370708" indent="0">
              <a:buNone/>
              <a:defRPr sz="1200"/>
            </a:lvl4pPr>
            <a:lvl5pPr marL="1827615" indent="0">
              <a:buNone/>
              <a:defRPr sz="1200"/>
            </a:lvl5pPr>
            <a:lvl6pPr marL="2284510" indent="0">
              <a:buNone/>
              <a:defRPr sz="1200"/>
            </a:lvl6pPr>
            <a:lvl7pPr marL="2741416" indent="0">
              <a:buNone/>
              <a:defRPr sz="1200"/>
            </a:lvl7pPr>
            <a:lvl8pPr marL="3198323" indent="0">
              <a:buNone/>
              <a:defRPr sz="1200"/>
            </a:lvl8pPr>
            <a:lvl9pPr marL="36552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E16C-DF26-4B3F-A695-C9E8285FA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1738" y="4533900"/>
            <a:ext cx="27974925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3841" tIns="231921" rIns="463841" bIns="2319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1738" y="14757400"/>
            <a:ext cx="27974925" cy="307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3841" tIns="231921" rIns="463841" bIns="23192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1738" y="46672500"/>
            <a:ext cx="6858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3841" tIns="231921" rIns="463841" bIns="231921" numCol="1" anchor="t" anchorCtr="0" compatLnSpc="1">
            <a:prstTxWarp prst="textNoShape">
              <a:avLst/>
            </a:prstTxWarp>
          </a:bodyPr>
          <a:lstStyle>
            <a:lvl1pPr defTabSz="751985">
              <a:defRPr sz="8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4263" y="46672500"/>
            <a:ext cx="1042987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3841" tIns="231921" rIns="463841" bIns="231921" numCol="1" anchor="t" anchorCtr="0" compatLnSpc="1">
            <a:prstTxWarp prst="textNoShape">
              <a:avLst/>
            </a:prstTxWarp>
          </a:bodyPr>
          <a:lstStyle>
            <a:lvl1pPr algn="ctr" defTabSz="751985">
              <a:defRPr sz="8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88663" y="46672500"/>
            <a:ext cx="6858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3841" tIns="231921" rIns="463841" bIns="231921" numCol="1" anchor="t" anchorCtr="0" compatLnSpc="1">
            <a:prstTxWarp prst="textNoShape">
              <a:avLst/>
            </a:prstTxWarp>
          </a:bodyPr>
          <a:lstStyle>
            <a:lvl1pPr algn="r" defTabSz="751985">
              <a:defRPr sz="8100" smtClean="0"/>
            </a:lvl1pPr>
          </a:lstStyle>
          <a:p>
            <a:pPr>
              <a:defRPr/>
            </a:pPr>
            <a:fld id="{44FBD7BF-6C02-4BE4-A1AD-AA64E87B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6339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339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2pPr>
      <a:lvl3pPr algn="ctr" defTabSz="46339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3pPr>
      <a:lvl4pPr algn="ctr" defTabSz="46339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4pPr>
      <a:lvl5pPr algn="ctr" defTabSz="4633913" rtl="0" eaLnBrk="0" fontAlgn="base" hangingPunct="0">
        <a:spcBef>
          <a:spcPct val="0"/>
        </a:spcBef>
        <a:spcAft>
          <a:spcPct val="0"/>
        </a:spcAft>
        <a:defRPr sz="21900">
          <a:solidFill>
            <a:schemeClr val="tx2"/>
          </a:solidFill>
          <a:latin typeface="Times New Roman" pitchFamily="18" charset="0"/>
        </a:defRPr>
      </a:lvl5pPr>
      <a:lvl6pPr marL="456907" algn="ctr" defTabSz="5627203" rtl="0" fontAlgn="base">
        <a:spcBef>
          <a:spcPct val="0"/>
        </a:spcBef>
        <a:spcAft>
          <a:spcPct val="0"/>
        </a:spcAft>
        <a:defRPr sz="27600">
          <a:solidFill>
            <a:schemeClr val="tx2"/>
          </a:solidFill>
          <a:latin typeface="Times New Roman" pitchFamily="18" charset="0"/>
        </a:defRPr>
      </a:lvl6pPr>
      <a:lvl7pPr marL="913802" algn="ctr" defTabSz="5627203" rtl="0" fontAlgn="base">
        <a:spcBef>
          <a:spcPct val="0"/>
        </a:spcBef>
        <a:spcAft>
          <a:spcPct val="0"/>
        </a:spcAft>
        <a:defRPr sz="27600">
          <a:solidFill>
            <a:schemeClr val="tx2"/>
          </a:solidFill>
          <a:latin typeface="Times New Roman" pitchFamily="18" charset="0"/>
        </a:defRPr>
      </a:lvl7pPr>
      <a:lvl8pPr marL="1370708" algn="ctr" defTabSz="5627203" rtl="0" fontAlgn="base">
        <a:spcBef>
          <a:spcPct val="0"/>
        </a:spcBef>
        <a:spcAft>
          <a:spcPct val="0"/>
        </a:spcAft>
        <a:defRPr sz="27600">
          <a:solidFill>
            <a:schemeClr val="tx2"/>
          </a:solidFill>
          <a:latin typeface="Times New Roman" pitchFamily="18" charset="0"/>
        </a:defRPr>
      </a:lvl8pPr>
      <a:lvl9pPr marL="1827615" algn="ctr" defTabSz="5627203" rtl="0" fontAlgn="base">
        <a:spcBef>
          <a:spcPct val="0"/>
        </a:spcBef>
        <a:spcAft>
          <a:spcPct val="0"/>
        </a:spcAft>
        <a:defRPr sz="27600">
          <a:solidFill>
            <a:schemeClr val="tx2"/>
          </a:solidFill>
          <a:latin typeface="Times New Roman" pitchFamily="18" charset="0"/>
        </a:defRPr>
      </a:lvl9pPr>
    </p:titleStyle>
    <p:bodyStyle>
      <a:lvl1pPr marL="1731963" indent="-1731963" algn="l" defTabSz="4633913" rtl="0" eaLnBrk="0" fontAlgn="base" hangingPunct="0">
        <a:spcBef>
          <a:spcPct val="20000"/>
        </a:spcBef>
        <a:spcAft>
          <a:spcPct val="0"/>
        </a:spcAft>
        <a:defRPr sz="8100">
          <a:solidFill>
            <a:schemeClr val="tx1"/>
          </a:solidFill>
          <a:latin typeface="+mn-lt"/>
          <a:ea typeface="+mn-ea"/>
          <a:cs typeface="+mn-cs"/>
        </a:defRPr>
      </a:lvl1pPr>
      <a:lvl2pPr marL="3775075" indent="-1450975" algn="l" defTabSz="4633913" rtl="0" eaLnBrk="0" fontAlgn="base" hangingPunct="0">
        <a:spcBef>
          <a:spcPct val="20000"/>
        </a:spcBef>
        <a:spcAft>
          <a:spcPct val="0"/>
        </a:spcAft>
        <a:buChar char="–"/>
        <a:defRPr sz="13800">
          <a:solidFill>
            <a:schemeClr val="tx1"/>
          </a:solidFill>
          <a:latin typeface="+mn-lt"/>
        </a:defRPr>
      </a:lvl2pPr>
      <a:lvl3pPr marL="5803900" indent="-1169988" algn="l" defTabSz="4633913" rtl="0" eaLnBrk="0" fontAlgn="base" hangingPunct="0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</a:defRPr>
      </a:lvl3pPr>
      <a:lvl4pPr marL="8113713" indent="-1154113" algn="l" defTabSz="463391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437813" indent="-1154113" algn="l" defTabSz="463391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3132782" indent="-1402437" algn="l" defTabSz="5627203" rtl="0" fontAlgn="base">
        <a:spcBef>
          <a:spcPct val="20000"/>
        </a:spcBef>
        <a:spcAft>
          <a:spcPct val="0"/>
        </a:spcAft>
        <a:buChar char="»"/>
        <a:defRPr sz="12700">
          <a:solidFill>
            <a:schemeClr val="tx1"/>
          </a:solidFill>
          <a:latin typeface="+mn-lt"/>
        </a:defRPr>
      </a:lvl6pPr>
      <a:lvl7pPr marL="13589688" indent="-1402437" algn="l" defTabSz="5627203" rtl="0" fontAlgn="base">
        <a:spcBef>
          <a:spcPct val="20000"/>
        </a:spcBef>
        <a:spcAft>
          <a:spcPct val="0"/>
        </a:spcAft>
        <a:buChar char="»"/>
        <a:defRPr sz="12700">
          <a:solidFill>
            <a:schemeClr val="tx1"/>
          </a:solidFill>
          <a:latin typeface="+mn-lt"/>
        </a:defRPr>
      </a:lvl7pPr>
      <a:lvl8pPr marL="14046595" indent="-1402437" algn="l" defTabSz="5627203" rtl="0" fontAlgn="base">
        <a:spcBef>
          <a:spcPct val="20000"/>
        </a:spcBef>
        <a:spcAft>
          <a:spcPct val="0"/>
        </a:spcAft>
        <a:buChar char="»"/>
        <a:defRPr sz="12700">
          <a:solidFill>
            <a:schemeClr val="tx1"/>
          </a:solidFill>
          <a:latin typeface="+mn-lt"/>
        </a:defRPr>
      </a:lvl8pPr>
      <a:lvl9pPr marL="14503490" indent="-1402437" algn="l" defTabSz="5627203" rtl="0" fontAlgn="base">
        <a:spcBef>
          <a:spcPct val="20000"/>
        </a:spcBef>
        <a:spcAft>
          <a:spcPct val="0"/>
        </a:spcAft>
        <a:buChar char="»"/>
        <a:defRPr sz="1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7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2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08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5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0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6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3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18" algn="l" defTabSz="91380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36704" y="2422345"/>
            <a:ext cx="25552553" cy="59194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7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Chronic Bronchitis in First Nations People </a:t>
            </a:r>
            <a:br>
              <a:rPr lang="en-US" sz="7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Punam Pahwa,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2,*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Chandima P. Karunanayake,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Donna Rennie,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Kathleen McMullin,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 Lawson,</a:t>
            </a:r>
            <a:r>
              <a:rPr lang="en-CA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</a:t>
            </a:r>
            <a:r>
              <a:rPr lang="en-CA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Seeseequasis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Arnold </a:t>
            </a:r>
            <a:r>
              <a:rPr lang="en-CA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Naytowhow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Akwasi Owusu-Kyem,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Hagel,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Sylvia Abonyi,</a:t>
            </a:r>
            <a:r>
              <a:rPr lang="en-CA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,*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Jo-Ann Episkenew,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3,*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James A. Dosman</a:t>
            </a:r>
            <a:r>
              <a:rPr lang="en-CA" sz="3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1,*</a:t>
            </a:r>
            <a: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First Nations Lung Health Project Research Team</a:t>
            </a:r>
            <a:br>
              <a:rPr lang="en-CA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Centre for Health and Safety in Agriculture,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Community Health and Epidemiology, University of 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Saskatchewan, Saskatoon</a:t>
            </a: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Saskatchewan, Canada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</a:t>
            </a: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Peoples’ Health Research Centre, University of Regina, </a:t>
            </a:r>
            <a:r>
              <a:rPr lang="en-CA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Regina, Saskatchewan</a:t>
            </a:r>
            <a:r>
              <a:rPr lang="en-CA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Canada.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CA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Co-Principle Investigators of the First Nations Lung Health </a:t>
            </a:r>
            <a:r>
              <a:rPr lang="en-CA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br>
              <a:rPr lang="en-CA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i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CA" sz="3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 of  the First Nations Lung Health Project</a:t>
            </a: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253" descr="uofs logo n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873" y="4217601"/>
            <a:ext cx="4614863" cy="2336259"/>
          </a:xfrm>
          <a:noFill/>
        </p:spPr>
      </p:pic>
      <p:pic>
        <p:nvPicPr>
          <p:cNvPr id="2052" name="Picture 256" descr="CCHSA_Final_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47077" y="4105784"/>
            <a:ext cx="3382756" cy="2455530"/>
          </a:xfrm>
          <a:noFill/>
        </p:spPr>
      </p:pic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23567232" y="41194282"/>
            <a:ext cx="7904164" cy="54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193" tIns="55097" rIns="110193" bIns="55097">
            <a:spAutoFit/>
          </a:bodyPr>
          <a:lstStyle/>
          <a:p>
            <a:pPr algn="ctr" defTabSz="1095375"/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 algn="ctr" defTabSz="1095375"/>
            <a:endParaRPr lang="en-US" sz="20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95375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was funded by a grant from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Canadian Institutes of Health Research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Assess, Redress, Re-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assess: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</a:t>
            </a:r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Disparities in Respiratory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i="1" dirty="0">
                <a:latin typeface="Arial" panose="020B0604020202020204" pitchFamily="34" charset="0"/>
                <a:cs typeface="Arial" panose="020B0604020202020204" pitchFamily="34" charset="0"/>
              </a:rPr>
              <a:t>Health Among First Nations </a:t>
            </a:r>
            <a:r>
              <a:rPr lang="en-C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CIHR MOP-246983-ABH-CCAA-11829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grateful for the contributions of all the participants who donated their time to complete and return the survey.</a:t>
            </a:r>
          </a:p>
        </p:txBody>
      </p:sp>
      <p:sp>
        <p:nvSpPr>
          <p:cNvPr id="2055" name="Text Box 67"/>
          <p:cNvSpPr txBox="1">
            <a:spLocks noChangeArrowheads="1"/>
          </p:cNvSpPr>
          <p:nvPr/>
        </p:nvSpPr>
        <p:spPr bwMode="auto">
          <a:xfrm>
            <a:off x="13737432" y="48717200"/>
            <a:ext cx="222603" cy="4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93" tIns="55097" rIns="110193" bIns="55097">
            <a:spAutoFit/>
          </a:bodyPr>
          <a:lstStyle>
            <a:lvl1pPr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056" name="Text Box 85"/>
          <p:cNvSpPr txBox="1">
            <a:spLocks noChangeArrowheads="1"/>
          </p:cNvSpPr>
          <p:nvPr/>
        </p:nvSpPr>
        <p:spPr bwMode="auto">
          <a:xfrm>
            <a:off x="22552819" y="46761400"/>
            <a:ext cx="222603" cy="4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193" tIns="55097" rIns="110193" bIns="55097">
            <a:spAutoFit/>
          </a:bodyPr>
          <a:lstStyle>
            <a:lvl1pPr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060" name="Text Box 207"/>
          <p:cNvSpPr txBox="1">
            <a:spLocks noChangeArrowheads="1"/>
          </p:cNvSpPr>
          <p:nvPr/>
        </p:nvSpPr>
        <p:spPr bwMode="auto">
          <a:xfrm>
            <a:off x="19581019" y="35826700"/>
            <a:ext cx="3986213" cy="4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193" tIns="55097" rIns="110193" bIns="55097">
            <a:spAutoFit/>
          </a:bodyPr>
          <a:lstStyle>
            <a:lvl1pPr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63" name="Rectangle 292"/>
          <p:cNvSpPr>
            <a:spLocks noChangeArrowheads="1"/>
          </p:cNvSpPr>
          <p:nvPr/>
        </p:nvSpPr>
        <p:spPr bwMode="auto">
          <a:xfrm>
            <a:off x="0" y="-214967"/>
            <a:ext cx="152046" cy="4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256" tIns="37628" rIns="75256" bIns="37628" anchor="ctr">
            <a:spAutoFit/>
          </a:bodyPr>
          <a:lstStyle/>
          <a:p>
            <a:pPr defTabSz="750888"/>
            <a:endParaRPr lang="en-CA"/>
          </a:p>
        </p:txBody>
      </p:sp>
      <p:sp>
        <p:nvSpPr>
          <p:cNvPr id="2068" name="Rectangle 1034"/>
          <p:cNvSpPr>
            <a:spLocks noChangeArrowheads="1"/>
          </p:cNvSpPr>
          <p:nvPr/>
        </p:nvSpPr>
        <p:spPr bwMode="auto">
          <a:xfrm>
            <a:off x="14453848" y="6561314"/>
            <a:ext cx="152046" cy="42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256" tIns="37628" rIns="75256" bIns="37628">
            <a:spAutoFit/>
          </a:bodyPr>
          <a:lstStyle/>
          <a:p>
            <a:pPr defTabSz="750888"/>
            <a:endParaRPr lang="en-CA"/>
          </a:p>
        </p:txBody>
      </p:sp>
      <p:pic>
        <p:nvPicPr>
          <p:cNvPr id="2079" name="Picture 1169" descr="cihr_logo_big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01" y="46485300"/>
            <a:ext cx="6069432" cy="24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05"/>
          <p:cNvSpPr txBox="1">
            <a:spLocks noChangeArrowheads="1"/>
          </p:cNvSpPr>
          <p:nvPr/>
        </p:nvSpPr>
        <p:spPr bwMode="auto">
          <a:xfrm>
            <a:off x="2693524" y="19860820"/>
            <a:ext cx="8107211" cy="29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222" tIns="37617" rIns="75222" bIns="37617">
            <a:spAutoFit/>
          </a:bodyPr>
          <a:lstStyle>
            <a:lvl1pPr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9696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eaLnBrk="1" hangingPunct="1"/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095375">
              <a:tabLst>
                <a:tab pos="227013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aim of the current study was to determine the prevalence of chronic bronchitis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risk factors among First Nations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732008" y="37404949"/>
            <a:ext cx="73139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IMPLICATIONS</a:t>
            </a:r>
            <a:endParaRPr lang="en-US" sz="40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Modifiable risk factors identified were housing conditions such as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mildew odor or musty smell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home and household smoking and obesity in the communities. </a:t>
            </a:r>
            <a:endParaRPr lang="en-US" sz="2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9470" y="8613403"/>
            <a:ext cx="8499130" cy="1080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tabLst>
                <a:tab pos="227013" algn="l"/>
              </a:tabLst>
            </a:pPr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ctr" defTabSz="1095375">
              <a:tabLst>
                <a:tab pos="227013" algn="l"/>
              </a:tabLst>
            </a:pPr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1095375">
              <a:buFont typeface="Wingdings" panose="05000000000000000000" pitchFamily="2" charset="2"/>
              <a:buChar char="q"/>
              <a:tabLst>
                <a:tab pos="2270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2006 the population of Aboriginals in Saskatchewan was 141,890 persons,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comprised of First Nations (91,400), Metis (48,115) and Inuit (215), in total representing 15% of the population. In Saskatchewan, an estimated 52% of First Nations people live on reserves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defTabSz="1095375">
              <a:buFont typeface="Wingdings" panose="05000000000000000000" pitchFamily="2" charset="2"/>
              <a:buChar char="q"/>
              <a:tabLst>
                <a:tab pos="227013" algn="l"/>
              </a:tabLst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Smoking rates are high among on-reserve First Nations adults (58.8% vs. 24.2% among all Canadians)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contribute to both excess mortality and adverse respiratory outcomes.</a:t>
            </a:r>
            <a:r>
              <a:rPr lang="en-US" sz="3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en-US" sz="32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Poor housing conditions (dampness and mold) contribute to bronchitis and asthma.  </a:t>
            </a:r>
            <a:endParaRPr lang="en-US" sz="32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457200" indent="-457200" algn="just" defTabSz="1095375">
              <a:buFont typeface="Wingdings" panose="05000000000000000000" pitchFamily="2" charset="2"/>
              <a:buChar char="q"/>
              <a:tabLst>
                <a:tab pos="227013" algn="l"/>
              </a:tabLs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limited knowledge related to the prevalence and determinants of  chronic bronchitis (CB) among Canadian First Nations people.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903" y="47302054"/>
            <a:ext cx="721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Participating First Nations Reserves and Treaty Boundaries in Saskatchewan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7"/>
          <p:cNvSpPr>
            <a:spLocks noChangeArrowheads="1"/>
          </p:cNvSpPr>
          <p:nvPr/>
        </p:nvSpPr>
        <p:spPr bwMode="auto">
          <a:xfrm>
            <a:off x="97971" y="13929"/>
            <a:ext cx="18473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30190" y="3664387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§"/>
            </a:pPr>
            <a:endParaRPr lang="en-US" sz="3200" dirty="0">
              <a:latin typeface="+mn-lt"/>
              <a:ea typeface="MS Mincho"/>
              <a:cs typeface="Times New Roman"/>
            </a:endParaRPr>
          </a:p>
        </p:txBody>
      </p:sp>
      <p:grpSp>
        <p:nvGrpSpPr>
          <p:cNvPr id="23" name="Group 150"/>
          <p:cNvGrpSpPr>
            <a:grpSpLocks noChangeAspect="1"/>
          </p:cNvGrpSpPr>
          <p:nvPr/>
        </p:nvGrpSpPr>
        <p:grpSpPr bwMode="auto">
          <a:xfrm>
            <a:off x="2588188" y="34432824"/>
            <a:ext cx="7846580" cy="13073077"/>
            <a:chOff x="5090" y="19805"/>
            <a:chExt cx="5161" cy="9455"/>
          </a:xfrm>
        </p:grpSpPr>
        <p:sp>
          <p:nvSpPr>
            <p:cNvPr id="26" name="AutoShape 149"/>
            <p:cNvSpPr>
              <a:spLocks noChangeAspect="1" noChangeArrowheads="1" noTextEdit="1"/>
            </p:cNvSpPr>
            <p:nvPr/>
          </p:nvSpPr>
          <p:spPr bwMode="auto">
            <a:xfrm>
              <a:off x="5090" y="19805"/>
              <a:ext cx="5161" cy="9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99" name="Picture 15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1" y="20131"/>
              <a:ext cx="4747" cy="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" name="Freeform 152"/>
            <p:cNvSpPr>
              <a:spLocks/>
            </p:cNvSpPr>
            <p:nvPr/>
          </p:nvSpPr>
          <p:spPr bwMode="auto">
            <a:xfrm>
              <a:off x="7468" y="24733"/>
              <a:ext cx="279" cy="302"/>
            </a:xfrm>
            <a:custGeom>
              <a:avLst/>
              <a:gdLst>
                <a:gd name="T0" fmla="*/ 220 w 440"/>
                <a:gd name="T1" fmla="*/ 0 h 337"/>
                <a:gd name="T2" fmla="*/ 220 w 440"/>
                <a:gd name="T3" fmla="*/ 0 h 337"/>
                <a:gd name="T4" fmla="*/ 169 w 440"/>
                <a:gd name="T5" fmla="*/ 128 h 337"/>
                <a:gd name="T6" fmla="*/ 0 w 440"/>
                <a:gd name="T7" fmla="*/ 128 h 337"/>
                <a:gd name="T8" fmla="*/ 137 w 440"/>
                <a:gd name="T9" fmla="*/ 209 h 337"/>
                <a:gd name="T10" fmla="*/ 86 w 440"/>
                <a:gd name="T11" fmla="*/ 337 h 337"/>
                <a:gd name="T12" fmla="*/ 220 w 440"/>
                <a:gd name="T13" fmla="*/ 259 h 337"/>
                <a:gd name="T14" fmla="*/ 355 w 440"/>
                <a:gd name="T15" fmla="*/ 337 h 337"/>
                <a:gd name="T16" fmla="*/ 304 w 440"/>
                <a:gd name="T17" fmla="*/ 209 h 337"/>
                <a:gd name="T18" fmla="*/ 440 w 440"/>
                <a:gd name="T19" fmla="*/ 128 h 337"/>
                <a:gd name="T20" fmla="*/ 272 w 440"/>
                <a:gd name="T21" fmla="*/ 1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337">
                  <a:moveTo>
                    <a:pt x="220" y="0"/>
                  </a:moveTo>
                  <a:lnTo>
                    <a:pt x="220" y="0"/>
                  </a:lnTo>
                  <a:lnTo>
                    <a:pt x="169" y="128"/>
                  </a:lnTo>
                  <a:lnTo>
                    <a:pt x="0" y="128"/>
                  </a:lnTo>
                  <a:lnTo>
                    <a:pt x="137" y="209"/>
                  </a:lnTo>
                  <a:lnTo>
                    <a:pt x="86" y="337"/>
                  </a:lnTo>
                  <a:lnTo>
                    <a:pt x="220" y="259"/>
                  </a:lnTo>
                  <a:lnTo>
                    <a:pt x="355" y="337"/>
                  </a:lnTo>
                  <a:lnTo>
                    <a:pt x="304" y="209"/>
                  </a:lnTo>
                  <a:lnTo>
                    <a:pt x="440" y="128"/>
                  </a:lnTo>
                  <a:lnTo>
                    <a:pt x="272" y="128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153"/>
            <p:cNvSpPr>
              <a:spLocks/>
            </p:cNvSpPr>
            <p:nvPr/>
          </p:nvSpPr>
          <p:spPr bwMode="auto">
            <a:xfrm>
              <a:off x="7468" y="24733"/>
              <a:ext cx="279" cy="302"/>
            </a:xfrm>
            <a:custGeom>
              <a:avLst/>
              <a:gdLst>
                <a:gd name="T0" fmla="*/ 220 w 440"/>
                <a:gd name="T1" fmla="*/ 0 h 337"/>
                <a:gd name="T2" fmla="*/ 220 w 440"/>
                <a:gd name="T3" fmla="*/ 0 h 337"/>
                <a:gd name="T4" fmla="*/ 169 w 440"/>
                <a:gd name="T5" fmla="*/ 128 h 337"/>
                <a:gd name="T6" fmla="*/ 0 w 440"/>
                <a:gd name="T7" fmla="*/ 128 h 337"/>
                <a:gd name="T8" fmla="*/ 137 w 440"/>
                <a:gd name="T9" fmla="*/ 209 h 337"/>
                <a:gd name="T10" fmla="*/ 86 w 440"/>
                <a:gd name="T11" fmla="*/ 337 h 337"/>
                <a:gd name="T12" fmla="*/ 220 w 440"/>
                <a:gd name="T13" fmla="*/ 259 h 337"/>
                <a:gd name="T14" fmla="*/ 355 w 440"/>
                <a:gd name="T15" fmla="*/ 337 h 337"/>
                <a:gd name="T16" fmla="*/ 304 w 440"/>
                <a:gd name="T17" fmla="*/ 209 h 337"/>
                <a:gd name="T18" fmla="*/ 440 w 440"/>
                <a:gd name="T19" fmla="*/ 128 h 337"/>
                <a:gd name="T20" fmla="*/ 272 w 440"/>
                <a:gd name="T21" fmla="*/ 128 h 337"/>
                <a:gd name="T22" fmla="*/ 220 w 440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337">
                  <a:moveTo>
                    <a:pt x="220" y="0"/>
                  </a:moveTo>
                  <a:lnTo>
                    <a:pt x="220" y="0"/>
                  </a:lnTo>
                  <a:lnTo>
                    <a:pt x="169" y="128"/>
                  </a:lnTo>
                  <a:lnTo>
                    <a:pt x="0" y="128"/>
                  </a:lnTo>
                  <a:lnTo>
                    <a:pt x="137" y="209"/>
                  </a:lnTo>
                  <a:lnTo>
                    <a:pt x="86" y="337"/>
                  </a:lnTo>
                  <a:lnTo>
                    <a:pt x="220" y="259"/>
                  </a:lnTo>
                  <a:lnTo>
                    <a:pt x="355" y="337"/>
                  </a:lnTo>
                  <a:lnTo>
                    <a:pt x="304" y="209"/>
                  </a:lnTo>
                  <a:lnTo>
                    <a:pt x="440" y="128"/>
                  </a:lnTo>
                  <a:lnTo>
                    <a:pt x="272" y="128"/>
                  </a:lnTo>
                  <a:lnTo>
                    <a:pt x="22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Freeform 154"/>
            <p:cNvSpPr>
              <a:spLocks/>
            </p:cNvSpPr>
            <p:nvPr/>
          </p:nvSpPr>
          <p:spPr bwMode="auto">
            <a:xfrm>
              <a:off x="7190" y="25675"/>
              <a:ext cx="278" cy="302"/>
            </a:xfrm>
            <a:custGeom>
              <a:avLst/>
              <a:gdLst>
                <a:gd name="T0" fmla="*/ 220 w 440"/>
                <a:gd name="T1" fmla="*/ 0 h 337"/>
                <a:gd name="T2" fmla="*/ 220 w 440"/>
                <a:gd name="T3" fmla="*/ 0 h 337"/>
                <a:gd name="T4" fmla="*/ 169 w 440"/>
                <a:gd name="T5" fmla="*/ 129 h 337"/>
                <a:gd name="T6" fmla="*/ 0 w 440"/>
                <a:gd name="T7" fmla="*/ 129 h 337"/>
                <a:gd name="T8" fmla="*/ 137 w 440"/>
                <a:gd name="T9" fmla="*/ 209 h 337"/>
                <a:gd name="T10" fmla="*/ 86 w 440"/>
                <a:gd name="T11" fmla="*/ 337 h 337"/>
                <a:gd name="T12" fmla="*/ 220 w 440"/>
                <a:gd name="T13" fmla="*/ 259 h 337"/>
                <a:gd name="T14" fmla="*/ 355 w 440"/>
                <a:gd name="T15" fmla="*/ 337 h 337"/>
                <a:gd name="T16" fmla="*/ 304 w 440"/>
                <a:gd name="T17" fmla="*/ 209 h 337"/>
                <a:gd name="T18" fmla="*/ 440 w 440"/>
                <a:gd name="T19" fmla="*/ 129 h 337"/>
                <a:gd name="T20" fmla="*/ 272 w 440"/>
                <a:gd name="T21" fmla="*/ 12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0" h="337">
                  <a:moveTo>
                    <a:pt x="220" y="0"/>
                  </a:moveTo>
                  <a:lnTo>
                    <a:pt x="220" y="0"/>
                  </a:lnTo>
                  <a:lnTo>
                    <a:pt x="169" y="129"/>
                  </a:lnTo>
                  <a:lnTo>
                    <a:pt x="0" y="129"/>
                  </a:lnTo>
                  <a:lnTo>
                    <a:pt x="137" y="209"/>
                  </a:lnTo>
                  <a:lnTo>
                    <a:pt x="86" y="337"/>
                  </a:lnTo>
                  <a:lnTo>
                    <a:pt x="220" y="259"/>
                  </a:lnTo>
                  <a:lnTo>
                    <a:pt x="355" y="337"/>
                  </a:lnTo>
                  <a:lnTo>
                    <a:pt x="304" y="209"/>
                  </a:lnTo>
                  <a:lnTo>
                    <a:pt x="440" y="129"/>
                  </a:lnTo>
                  <a:lnTo>
                    <a:pt x="272" y="129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55"/>
            <p:cNvSpPr>
              <a:spLocks/>
            </p:cNvSpPr>
            <p:nvPr/>
          </p:nvSpPr>
          <p:spPr bwMode="auto">
            <a:xfrm>
              <a:off x="7190" y="25675"/>
              <a:ext cx="278" cy="302"/>
            </a:xfrm>
            <a:custGeom>
              <a:avLst/>
              <a:gdLst>
                <a:gd name="T0" fmla="*/ 220 w 440"/>
                <a:gd name="T1" fmla="*/ 0 h 337"/>
                <a:gd name="T2" fmla="*/ 220 w 440"/>
                <a:gd name="T3" fmla="*/ 0 h 337"/>
                <a:gd name="T4" fmla="*/ 169 w 440"/>
                <a:gd name="T5" fmla="*/ 129 h 337"/>
                <a:gd name="T6" fmla="*/ 0 w 440"/>
                <a:gd name="T7" fmla="*/ 129 h 337"/>
                <a:gd name="T8" fmla="*/ 137 w 440"/>
                <a:gd name="T9" fmla="*/ 209 h 337"/>
                <a:gd name="T10" fmla="*/ 86 w 440"/>
                <a:gd name="T11" fmla="*/ 337 h 337"/>
                <a:gd name="T12" fmla="*/ 220 w 440"/>
                <a:gd name="T13" fmla="*/ 259 h 337"/>
                <a:gd name="T14" fmla="*/ 355 w 440"/>
                <a:gd name="T15" fmla="*/ 337 h 337"/>
                <a:gd name="T16" fmla="*/ 304 w 440"/>
                <a:gd name="T17" fmla="*/ 209 h 337"/>
                <a:gd name="T18" fmla="*/ 440 w 440"/>
                <a:gd name="T19" fmla="*/ 129 h 337"/>
                <a:gd name="T20" fmla="*/ 272 w 440"/>
                <a:gd name="T21" fmla="*/ 129 h 337"/>
                <a:gd name="T22" fmla="*/ 220 w 440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337">
                  <a:moveTo>
                    <a:pt x="220" y="0"/>
                  </a:moveTo>
                  <a:lnTo>
                    <a:pt x="220" y="0"/>
                  </a:lnTo>
                  <a:lnTo>
                    <a:pt x="169" y="129"/>
                  </a:lnTo>
                  <a:lnTo>
                    <a:pt x="0" y="129"/>
                  </a:lnTo>
                  <a:lnTo>
                    <a:pt x="137" y="209"/>
                  </a:lnTo>
                  <a:lnTo>
                    <a:pt x="86" y="337"/>
                  </a:lnTo>
                  <a:lnTo>
                    <a:pt x="220" y="259"/>
                  </a:lnTo>
                  <a:lnTo>
                    <a:pt x="355" y="337"/>
                  </a:lnTo>
                  <a:lnTo>
                    <a:pt x="304" y="209"/>
                  </a:lnTo>
                  <a:lnTo>
                    <a:pt x="440" y="129"/>
                  </a:lnTo>
                  <a:lnTo>
                    <a:pt x="272" y="129"/>
                  </a:lnTo>
                  <a:lnTo>
                    <a:pt x="220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2344856" y="23586976"/>
            <a:ext cx="8455879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AND  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pPr algn="ctr"/>
            <a:endParaRPr lang="en-US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is being conducted over 5 years (2012-17) in two phases, baseline and longitudinal.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have completed collecting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baseline survey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data for adults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children from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two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Nations reserves (Reserve 1 &amp; Reserve 2).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baseline adult survey consists of a questionnaire-based evaluation of individual and contextual factors of importance to respiratory health (with special focus on chronic bronchitis, chronic obstructive pulmonary disease, asthma and obstructive sleep apnea).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lung function and allergy tests are being conducted with the consent of study participants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89154" y="40804618"/>
            <a:ext cx="143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all" dirty="0" smtClean="0">
                <a:solidFill>
                  <a:schemeClr val="accent2">
                    <a:lumMod val="50000"/>
                  </a:schemeClr>
                </a:solidFill>
              </a:rPr>
              <a:t>Reserve 1</a:t>
            </a:r>
            <a:endParaRPr lang="en-US" sz="18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77697" y="41963952"/>
            <a:ext cx="143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all" dirty="0" smtClean="0">
                <a:solidFill>
                  <a:schemeClr val="accent2">
                    <a:lumMod val="50000"/>
                  </a:schemeClr>
                </a:solidFill>
              </a:rPr>
              <a:t>Reserve 2</a:t>
            </a:r>
            <a:endParaRPr lang="en-US" sz="1800" b="1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5628497" y="13637849"/>
            <a:ext cx="2536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5375">
              <a:tabLst>
                <a:tab pos="227013" algn="l"/>
              </a:tabLst>
            </a:pP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856265" y="14589316"/>
            <a:ext cx="100811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n=406 households (70% response rate) and total n=874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adult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(55.7% response rate) were surveyed.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analysis was based on n=746 participants who were responded to the question “Has a doctor ever said you had chronic bronchitis?”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mean age was 34.78 ±14.37 years and 17.4% of study population were older than 50 years.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51.3% females; 28.7% were overweight; 35.4% were obese.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921"/>
          <p:cNvSpPr>
            <a:spLocks noChangeArrowheads="1"/>
          </p:cNvSpPr>
          <p:nvPr/>
        </p:nvSpPr>
        <p:spPr bwMode="auto">
          <a:xfrm>
            <a:off x="11822086" y="8453659"/>
            <a:ext cx="998662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00050" indent="-400050" eaLnBrk="0" hangingPunct="0"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Logistic regression models to predict relationship between binary outcome presence/absence of chronic bronchitis and individual (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cigarette smoke, obesity) 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contextual factors (socio-economic status, housing conditions).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Robust </a:t>
            </a: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variance estimation using generalized estimating equations, 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the two</a:t>
            </a:r>
            <a:r>
              <a:rPr lang="en-CA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-stage  </a:t>
            </a:r>
            <a:r>
              <a:rPr lang="en-CA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sampling procedure was used in the analysis. </a:t>
            </a:r>
            <a:endParaRPr lang="en-CA" alt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15135"/>
              </p:ext>
            </p:extLst>
          </p:nvPr>
        </p:nvGraphicFramePr>
        <p:xfrm>
          <a:off x="11476908" y="26223026"/>
          <a:ext cx="10827516" cy="22420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72029"/>
                <a:gridCol w="1855087"/>
                <a:gridCol w="936104"/>
                <a:gridCol w="2664296"/>
              </a:tblGrid>
              <a:tr h="758462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TABLE 1. Bi-variable analysis of the association of chronic bronchitis on personal and environmental factors (n=746</a:t>
                      </a:r>
                      <a:r>
                        <a:rPr lang="en-CA" sz="2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846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Ever Diagnosed with Chronic Bronchitis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Unadjusted</a:t>
                      </a:r>
                      <a:r>
                        <a:rPr lang="en-CA" sz="2200" baseline="30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#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Odds Ratio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(95% CI)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Yes /Total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Environmental Factors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Household smoking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37/405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19/312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1.56 (0.87, 2.79)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House in need of repairs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Yes, major repairs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Yes, minor repairs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No, only regular maintenance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23/289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18/198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14/211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6.6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1.22 (0.61, 2.45)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1.39 (0.65, 2.98)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During past 12 months, water or dampness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33/433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22/244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7.6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0.83 (0.47, 1.48)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House damages caused by dampness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33/374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18/299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8.8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1.51 (0.83, 2.72)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Mildew odor or musty smell in home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38/369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15/300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10.3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2.18 (1.18, 4.03)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Signs of mold or mildew in home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33/336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18/306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9.8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1.75 (0.95, 3.23)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Wood store or wood to heat house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1/27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54/684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3.7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7.9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0.46 (0.06, 3.62)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House heating system has a filter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50/560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3/67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8.9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2.08 (0.65, 6.62)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2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Personal Factors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6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Age, in years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18-25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26-35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36-50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&gt;50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8/263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6/182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22/171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21/130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3.3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12.9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16.2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1.06 (0.39, 2.89)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4.65 (2.04, 10.56)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5.99 (2.63, 13.63)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Sex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Male 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Female 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22/363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35/383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1.56 (0.90, 2.73)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76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Education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&lt;  High School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≥ High School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24/368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33/376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6.5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8.8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0.72 (0.40, 1.31)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Body Mass Index (kg/m</a:t>
                      </a:r>
                      <a:r>
                        <a:rPr lang="en-CA" sz="2200" baseline="30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Normal (0-&lt;25)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Overweight (25-30)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Obese (&gt;30)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16/250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18/214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19/264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6.4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8.4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7.2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1.34 (0.67, 2.67)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1.13 (0.56, 2.28)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Smoking Status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Never 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Ex-smoker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Current 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5/71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9/99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43/576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7.0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7.5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1.31 (0.42, 4.13)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1.05 (0.42, 2.62)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69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the past 12 months difficulties getting access to the routine or on-going care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17/121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38/547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6.9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2.20 (1.18, 4.09)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46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Within household clustering is accounted for by multi-level </a:t>
                      </a:r>
                      <a:r>
                        <a:rPr lang="en-CA" sz="21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univariate</a:t>
                      </a:r>
                      <a:r>
                        <a:rPr lang="en-CA" sz="2100" baseline="30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CA" sz="2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logistic regression; odds </a:t>
                      </a:r>
                      <a:r>
                        <a:rPr lang="en-CA" sz="2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ratios </a:t>
                      </a:r>
                      <a:r>
                        <a:rPr lang="en-CA" sz="2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that are significantly different from 1.00 (p&lt; 0.05) are in </a:t>
                      </a:r>
                      <a:r>
                        <a:rPr lang="en-CA" sz="2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boldface</a:t>
                      </a:r>
                      <a:r>
                        <a:rPr lang="en-CA" sz="21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20905"/>
              </p:ext>
            </p:extLst>
          </p:nvPr>
        </p:nvGraphicFramePr>
        <p:xfrm>
          <a:off x="22775422" y="8822996"/>
          <a:ext cx="8661256" cy="13985748"/>
        </p:xfrm>
        <a:graphic>
          <a:graphicData uri="http://schemas.openxmlformats.org/drawingml/2006/table">
            <a:tbl>
              <a:tblPr firstRow="1" firstCol="1" bandRow="1"/>
              <a:tblGrid>
                <a:gridCol w="5244983"/>
                <a:gridCol w="3416273"/>
              </a:tblGrid>
              <a:tr h="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Table 2. Odds Ratios (95% confidence intervals) based on multivariate logistic regression* for associations with chronic bronchitis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Variable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Adjusted OR (95% CI)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Household smoking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Yes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 (0.11, 1.16)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Mildew odor or musty smell in home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2.02 (1.04, 3.92)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Age, in years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18-25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26-35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36-50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&gt;50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1.07 (0.36, 3.13)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4.94 (1.99, 12.21)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6.27 (2.66, 14.75)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Sex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Male 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Female 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1.61 (0.84, 3.09)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Smoking Status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Never 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Ex-smoker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Current smoker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1.19 (0.34, 4.12)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0.82 (0.27, 2.45)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Body Mass Index (kg/m</a:t>
                      </a:r>
                      <a:r>
                        <a:rPr lang="en-CA" sz="2200" baseline="30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Normal (0-&lt;25)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Overweight (25-30)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Obese (&gt;30)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0.19 (0.06, 0.61)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0.16 (0.04, 0.55)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 the past 12 months difficulties getting access to the routine or on-going care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Yes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No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1.84 (0.92, 3.69)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1.00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Interactions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Household smoking X Body Mass Index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Household smoking(Yes) X Obese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Household smoking(Yes) X  Overweight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Household smoking(Yes) X Normal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2.10 (0.64, 6.87)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2.87 (1.02, </a:t>
                      </a:r>
                      <a:r>
                        <a:rPr lang="en-CA" sz="2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8.06)</a:t>
                      </a:r>
                      <a:endParaRPr lang="en-US" sz="2200" b="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0.36 (0.11</a:t>
                      </a: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1.16)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*Adjusted for repeated measure on households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938" y="23410102"/>
            <a:ext cx="8270559" cy="79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23176535" y="32462779"/>
            <a:ext cx="78694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algn="ctr"/>
            <a:endParaRPr lang="en-US" sz="20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results suggest that significant determinants of chronic bronchitis are: increasing age and mildew odor or musty smell in home.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smoking modified the relationship between body mass index and chronic bronchitis. </a:t>
            </a:r>
            <a:endParaRPr lang="en-US" sz="2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8470" y="31330982"/>
            <a:ext cx="710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Interaction between household smoking and body mass index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73954"/>
              </p:ext>
            </p:extLst>
          </p:nvPr>
        </p:nvGraphicFramePr>
        <p:xfrm>
          <a:off x="12594140" y="2070665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28" y="6319812"/>
            <a:ext cx="1656184" cy="165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01" y="6471438"/>
            <a:ext cx="4606694" cy="134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31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31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14042</TotalTime>
  <Words>916</Words>
  <Application>Microsoft Office PowerPoint</Application>
  <PresentationFormat>Custom</PresentationFormat>
  <Paragraphs>323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Prevalence of Chronic Bronchitis in First Nations People   Punam Pahwa,1, 2,* Chandima P. Karunanayake,1 Donna Rennie, 1 Kathleen McMullin,1 Josh Lawson,1  Jeremy Seeseequasis,# Arnold Naytowhow,# Akwasi Owusu-Kyem,1 Louise Hagel,1 Sylvia Abonyi,2,*  Jo-Ann Episkenew,3,* James A. Dosman1,* and the First Nations Lung Health Project Research Team  1 Canadian Centre for Health and Safety in Agriculture,  2 Department of Community Health and Epidemiology, University of Saskatchewan, Saskatoon, Saskatchewan, Canada  3Indigenous Peoples’ Health Research Centre, University of Regina, Regina, Saskatchewan, Canada.  *Co-Principle Investigators of the First Nations Lung Health Project # Community Partners of  the First Nations Lung Health Project</vt:lpstr>
    </vt:vector>
  </TitlesOfParts>
  <Company>University of Saskatchewan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ASTHMA HOSPITALIZATION AMONG A POPULATION COHORT OF SASKATCHEWAN ASTHMATICS J. Lawson1, A. Senthilselvan2, D.C. Rennie1, J.A. Dosman1, P. Pahwa1 1 University of Saskatchewan, Saskatoon, Saskatechewan, Canada 2 University of Alberta, Edmonton, Alberta,Canada</dc:title>
  <dc:creator>A. Senthilselvan</dc:creator>
  <cp:lastModifiedBy>Karunanayake, Chandima</cp:lastModifiedBy>
  <cp:revision>287</cp:revision>
  <dcterms:created xsi:type="dcterms:W3CDTF">2001-03-09T18:25:29Z</dcterms:created>
  <dcterms:modified xsi:type="dcterms:W3CDTF">2014-03-05T17:56:32Z</dcterms:modified>
</cp:coreProperties>
</file>